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61" r:id="rId3"/>
    <p:sldId id="337" r:id="rId4"/>
    <p:sldId id="263" r:id="rId5"/>
    <p:sldId id="310" r:id="rId6"/>
    <p:sldId id="342" r:id="rId7"/>
    <p:sldId id="338" r:id="rId8"/>
    <p:sldId id="339" r:id="rId9"/>
    <p:sldId id="296" r:id="rId10"/>
    <p:sldId id="320" r:id="rId11"/>
    <p:sldId id="343" r:id="rId12"/>
    <p:sldId id="344" r:id="rId13"/>
    <p:sldId id="319" r:id="rId14"/>
    <p:sldId id="307" r:id="rId15"/>
    <p:sldId id="309" r:id="rId16"/>
    <p:sldId id="340" r:id="rId17"/>
    <p:sldId id="321" r:id="rId18"/>
    <p:sldId id="323" r:id="rId19"/>
    <p:sldId id="322" r:id="rId20"/>
    <p:sldId id="324" r:id="rId21"/>
    <p:sldId id="333" r:id="rId22"/>
    <p:sldId id="305" r:id="rId23"/>
    <p:sldId id="311" r:id="rId24"/>
    <p:sldId id="315" r:id="rId25"/>
    <p:sldId id="316" r:id="rId26"/>
    <p:sldId id="325" r:id="rId27"/>
    <p:sldId id="326" r:id="rId28"/>
    <p:sldId id="317" r:id="rId29"/>
    <p:sldId id="341" r:id="rId30"/>
    <p:sldId id="327" r:id="rId31"/>
    <p:sldId id="334" r:id="rId32"/>
    <p:sldId id="328" r:id="rId33"/>
    <p:sldId id="330" r:id="rId34"/>
    <p:sldId id="329" r:id="rId35"/>
    <p:sldId id="331" r:id="rId36"/>
    <p:sldId id="332" r:id="rId37"/>
    <p:sldId id="313" r:id="rId38"/>
    <p:sldId id="336" r:id="rId39"/>
    <p:sldId id="312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BFB3A28-B9A3-7646-7DAB-6BB1CBAD28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E07492-73AC-E184-F25D-C124E1861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26403-9C9E-5F4B-8F70-9B2E2D71688F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960322-4D4E-47E0-8F70-346F5AE746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16A57D-74BA-7511-91C1-951202000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62A4-6E18-1540-87D1-7BA72D21A0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514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7DEB-3736-3445-A757-C06528385EB5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343B-5C59-5346-80EA-A81B7A22E2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844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2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4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54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90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69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34433-FA7D-4D9F-872C-90F02F3B6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CDD7B-EBA5-9F77-7856-98D0DBF2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03EB1-96C7-1A33-EBD8-881D5E22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AE9F-4804-C44E-A518-024460936E51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4792D5-9939-C9D1-9595-04BEEBB0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234EDD-A841-41CA-7BA6-C18836E8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FCE80-9119-DB3B-D376-B746D597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4CE459-166A-CBCC-A85E-3D753E53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A16E0-9A1F-42F9-2BFA-92B4F14F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9BFC-96DC-9B48-BA3B-B8CE9AB68EF9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9E78E3-4999-3A41-2B1C-8491FADA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7C808-53F3-759E-B86F-C01383E8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58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37C086-C664-7A20-4CF7-D6BCE83F6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D68F81-455B-06C8-DEB1-5A157D814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B9BAFE-A5D7-3D27-FF8D-6808ACE6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0069-C018-4042-B4BB-9E82FE76817A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C3137-81D6-BC80-246F-04BB3268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6F727A-1682-8681-F29C-AB41B8FC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20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46501-EE03-A8C8-641A-373D99C4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50267A-128F-EA99-9C44-34926BF4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B053A-8C45-1DD0-5ECE-8A3D14C8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792B-12C4-FC43-B774-C4E18AE05DA7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6AC5D-2887-B61A-4D7C-CAC87682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15D2E-4F7C-0F25-366E-1DAB5DC8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8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295C-761B-1D4B-E9CE-4F0ADC75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F853DD-3E34-0E68-9C0E-EB2C8B4E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B75EA-F019-EF07-4EB1-F69E9A71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44E9-2A47-B242-B459-4B7E2A477955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9EF64-4BE5-1A45-1644-CA657D86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61645-ADC8-BB74-C582-70DB510B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86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8796A-4A78-0A21-0524-D4DF9BF7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B22758-E267-74AD-1EB0-E47F29F08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C475F-1D1B-BD70-F262-CCB036EC9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32D7F-47B4-C510-AB20-C1FFDC77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2FE-A17C-5C44-94D8-588A572FC480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14C89-02B7-678C-9411-3E45BCED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30924-56A0-E710-18EF-92D3B6C2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6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BB270-EEDE-21B8-557D-B1609CB3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AF300-08CA-2538-4419-D6995F76C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934879-A40F-B676-7D02-EA513620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801DF4-E949-A386-6A93-69F8E1E7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E4E10B-8BDD-9C65-07EA-6662E9CD4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880656-6E86-F623-584A-471170CA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9182F-722D-2B46-A74D-DE4D0D0FB526}" type="datetime1">
              <a:rPr lang="ru-RU" smtClean="0"/>
              <a:t>28.03.2024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D332EB-5E4E-77E3-4C8F-4CBA2302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B2F810-A754-F6D8-2B48-A828C504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C1E2F-205D-DD1F-E626-D21D3484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E4AD06-9CE5-8017-025D-475E8FFA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1B2D-30E8-6847-AF34-B4D22A447310}" type="datetime1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270B6E-19AA-54D8-7E3B-72263BFD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6E67A0-FB6B-4965-9C27-7993BEA1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4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77806F-8C13-C9CE-388C-F7F948E5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8798-02ED-A942-8C60-402E24D81E82}" type="datetime1">
              <a:rPr lang="ru-RU" smtClean="0"/>
              <a:t>28.03.2024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F2BFD8-1371-1EC0-62E0-2422F4B0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458036-E613-FC8B-E87C-FBF66978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44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0141A-9601-6DF7-4F77-12E5A9C0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0EEC0-60D5-2214-2896-8F6DFE9D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937680-7857-2A0E-B671-F3C4C7E74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A6C07-4BFF-8FFE-2686-9FB858BF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B9E2-CCCA-564C-8456-8BAA257DC8A9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3F7A2-7218-BF3E-3431-90A0EC63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F1E5B8-DF80-7006-AC8A-9A8F5E86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67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CF539-5DCD-02FC-0EFF-2A4C7E35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2890D0-1328-A575-3D69-DB00E45D0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C33F7A-857F-424A-FD1D-989061011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5F5A98-4673-A072-71EA-A37D79D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2F3D-6D44-D142-A618-310CC256FD9D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51EE0A-F0BC-8BA4-A533-E8F0B316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0B596-CDC1-9C1D-6934-BECD3AF9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43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360FE-043A-8F68-8116-DC209A42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DC8309-5E0B-2DA9-FD07-9158E0434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994D8-DEA2-8860-3821-774792FDC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8D5C-D587-4147-8175-EFB10D19AF3A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73BFC-CDFF-FDC1-240B-DCE194F6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26D22-15D2-B644-9688-10E90CEE5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06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gif"/><Relationship Id="rId10" Type="http://schemas.openxmlformats.org/officeDocument/2006/relationships/image" Target="../media/image35.png"/><Relationship Id="rId4" Type="http://schemas.openxmlformats.org/officeDocument/2006/relationships/image" Target="../media/image1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.jpeg"/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12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60.png"/><Relationship Id="rId5" Type="http://schemas.openxmlformats.org/officeDocument/2006/relationships/image" Target="../media/image49.png"/><Relationship Id="rId15" Type="http://schemas.openxmlformats.org/officeDocument/2006/relationships/image" Target="../media/image1.jpeg"/><Relationship Id="rId10" Type="http://schemas.openxmlformats.org/officeDocument/2006/relationships/image" Target="../media/image250.png"/><Relationship Id="rId4" Type="http://schemas.openxmlformats.org/officeDocument/2006/relationships/image" Target="../media/image48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13" Type="http://schemas.openxmlformats.org/officeDocument/2006/relationships/image" Target="../media/image460.png"/><Relationship Id="rId3" Type="http://schemas.openxmlformats.org/officeDocument/2006/relationships/image" Target="../media/image51.gif"/><Relationship Id="rId7" Type="http://schemas.openxmlformats.org/officeDocument/2006/relationships/image" Target="../media/image55.gif"/><Relationship Id="rId12" Type="http://schemas.openxmlformats.org/officeDocument/2006/relationships/image" Target="../media/image450.png"/><Relationship Id="rId2" Type="http://schemas.openxmlformats.org/officeDocument/2006/relationships/image" Target="../media/image360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15" Type="http://schemas.openxmlformats.org/officeDocument/2006/relationships/image" Target="../media/image58.png"/><Relationship Id="rId4" Type="http://schemas.openxmlformats.org/officeDocument/2006/relationships/image" Target="../media/image52.gif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65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57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50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13" Type="http://schemas.openxmlformats.org/officeDocument/2006/relationships/image" Target="../media/image630.png"/><Relationship Id="rId3" Type="http://schemas.openxmlformats.org/officeDocument/2006/relationships/image" Target="../media/image69.gif"/><Relationship Id="rId7" Type="http://schemas.openxmlformats.org/officeDocument/2006/relationships/image" Target="../media/image73.gif"/><Relationship Id="rId12" Type="http://schemas.openxmlformats.org/officeDocument/2006/relationships/image" Target="../media/image620.png"/><Relationship Id="rId2" Type="http://schemas.openxmlformats.org/officeDocument/2006/relationships/image" Target="../media/image530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gif"/><Relationship Id="rId5" Type="http://schemas.openxmlformats.org/officeDocument/2006/relationships/image" Target="../media/image71.gif"/><Relationship Id="rId15" Type="http://schemas.openxmlformats.org/officeDocument/2006/relationships/image" Target="../media/image76.png"/><Relationship Id="rId4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3" Type="http://schemas.openxmlformats.org/officeDocument/2006/relationships/image" Target="../media/image640.png"/><Relationship Id="rId7" Type="http://schemas.openxmlformats.org/officeDocument/2006/relationships/image" Target="../media/image80.png"/><Relationship Id="rId12" Type="http://schemas.openxmlformats.org/officeDocument/2006/relationships/image" Target="../media/image82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5" Type="http://schemas.openxmlformats.org/officeDocument/2006/relationships/image" Target="../media/image84.png"/><Relationship Id="rId10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69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0.png"/><Relationship Id="rId5" Type="http://schemas.openxmlformats.org/officeDocument/2006/relationships/image" Target="../media/image7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1.png"/><Relationship Id="rId5" Type="http://schemas.openxmlformats.org/officeDocument/2006/relationships/image" Target="../media/image7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80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8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2.png"/><Relationship Id="rId3" Type="http://schemas.openxmlformats.org/officeDocument/2006/relationships/image" Target="../media/image96.gif"/><Relationship Id="rId7" Type="http://schemas.openxmlformats.org/officeDocument/2006/relationships/image" Target="../media/image120.png"/><Relationship Id="rId12" Type="http://schemas.openxmlformats.org/officeDocument/2006/relationships/image" Target="../media/image101.png"/><Relationship Id="rId2" Type="http://schemas.openxmlformats.org/officeDocument/2006/relationships/image" Target="../media/image95.gif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0.png"/><Relationship Id="rId5" Type="http://schemas.openxmlformats.org/officeDocument/2006/relationships/image" Target="../media/image98.gif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7.gif"/><Relationship Id="rId9" Type="http://schemas.openxmlformats.org/officeDocument/2006/relationships/image" Target="../media/image170.pn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120.png"/><Relationship Id="rId12" Type="http://schemas.openxmlformats.org/officeDocument/2006/relationships/image" Target="../media/image101.png"/><Relationship Id="rId2" Type="http://schemas.openxmlformats.org/officeDocument/2006/relationships/image" Target="../media/image105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0.png"/><Relationship Id="rId5" Type="http://schemas.openxmlformats.org/officeDocument/2006/relationships/image" Target="../media/image108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107.png"/><Relationship Id="rId9" Type="http://schemas.openxmlformats.org/officeDocument/2006/relationships/image" Target="../media/image170.png"/><Relationship Id="rId1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gif"/><Relationship Id="rId13" Type="http://schemas.openxmlformats.org/officeDocument/2006/relationships/image" Target="../media/image115.png"/><Relationship Id="rId3" Type="http://schemas.openxmlformats.org/officeDocument/2006/relationships/image" Target="../media/image1010.png"/><Relationship Id="rId7" Type="http://schemas.openxmlformats.org/officeDocument/2006/relationships/image" Target="../media/image109.gif"/><Relationship Id="rId12" Type="http://schemas.openxmlformats.org/officeDocument/2006/relationships/image" Target="../media/image1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0.png"/><Relationship Id="rId11" Type="http://schemas.openxmlformats.org/officeDocument/2006/relationships/image" Target="../media/image113.gif"/><Relationship Id="rId5" Type="http://schemas.openxmlformats.org/officeDocument/2006/relationships/image" Target="../media/image1020.png"/><Relationship Id="rId15" Type="http://schemas.openxmlformats.org/officeDocument/2006/relationships/image" Target="../media/image1.jpeg"/><Relationship Id="rId10" Type="http://schemas.openxmlformats.org/officeDocument/2006/relationships/image" Target="../media/image112.gif"/><Relationship Id="rId9" Type="http://schemas.openxmlformats.org/officeDocument/2006/relationships/image" Target="../media/image111.gif"/><Relationship Id="rId1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3" Type="http://schemas.openxmlformats.org/officeDocument/2006/relationships/image" Target="../media/image112.png"/><Relationship Id="rId7" Type="http://schemas.openxmlformats.org/officeDocument/2006/relationships/image" Target="../media/image121.png"/><Relationship Id="rId12" Type="http://schemas.openxmlformats.org/officeDocument/2006/relationships/image" Target="../media/image124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2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500.png"/><Relationship Id="rId4" Type="http://schemas.openxmlformats.org/officeDocument/2006/relationships/image" Target="../media/image117.png"/><Relationship Id="rId9" Type="http://schemas.openxmlformats.org/officeDocument/2006/relationships/image" Target="../media/image125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gif"/><Relationship Id="rId13" Type="http://schemas.openxmlformats.org/officeDocument/2006/relationships/image" Target="../media/image134.png"/><Relationship Id="rId3" Type="http://schemas.openxmlformats.org/officeDocument/2006/relationships/image" Target="../media/image1210.png"/><Relationship Id="rId7" Type="http://schemas.openxmlformats.org/officeDocument/2006/relationships/image" Target="../media/image128.gif"/><Relationship Id="rId12" Type="http://schemas.openxmlformats.org/officeDocument/2006/relationships/image" Target="../media/image1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0.png"/><Relationship Id="rId11" Type="http://schemas.openxmlformats.org/officeDocument/2006/relationships/image" Target="../media/image132.gif"/><Relationship Id="rId5" Type="http://schemas.openxmlformats.org/officeDocument/2006/relationships/image" Target="../media/image710.png"/><Relationship Id="rId15" Type="http://schemas.openxmlformats.org/officeDocument/2006/relationships/image" Target="../media/image1.jpeg"/><Relationship Id="rId10" Type="http://schemas.openxmlformats.org/officeDocument/2006/relationships/image" Target="../media/image131.gif"/><Relationship Id="rId9" Type="http://schemas.openxmlformats.org/officeDocument/2006/relationships/image" Target="../media/image130.gif"/><Relationship Id="rId1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35.png"/><Relationship Id="rId5" Type="http://schemas.openxmlformats.org/officeDocument/2006/relationships/image" Target="../media/image138.png"/><Relationship Id="rId15" Type="http://schemas.openxmlformats.org/officeDocument/2006/relationships/image" Target="../media/image145.png"/><Relationship Id="rId10" Type="http://schemas.openxmlformats.org/officeDocument/2006/relationships/image" Target="../media/image72.png"/><Relationship Id="rId4" Type="http://schemas.openxmlformats.org/officeDocument/2006/relationships/image" Target="../media/image137.png"/><Relationship Id="rId9" Type="http://schemas.openxmlformats.org/officeDocument/2006/relationships/image" Target="../media/image69.png"/><Relationship Id="rId1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nd.web.cern.ch/" TargetMode="External"/><Relationship Id="rId2" Type="http://schemas.openxmlformats.org/officeDocument/2006/relationships/hyperlink" Target="https://mad.web.cern.ch/mad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4156" y="1986644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Прохождение критической энергии </a:t>
            </a:r>
            <a:endParaRPr lang="en-US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протонном синхротроне У-70 в гармоническом ВЧ</a:t>
            </a: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25" y="3909219"/>
            <a:ext cx="2159208" cy="211824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96755" y="3635298"/>
            <a:ext cx="6614800" cy="254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Калинин 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400" dirty="0">
                <a:effectLst/>
              </a:rPr>
              <a:t> </a:t>
            </a:r>
            <a:endParaRPr lang="ru-RU" sz="1800" baseline="30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en-US" sz="1600" i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физики высоких энергий, Протвино</a:t>
            </a:r>
            <a:endParaRPr lang="en-US" sz="1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Москва, 29 марта 202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4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28313" y="3045848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55424"/>
            <a:ext cx="12179999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IX 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Международная конференция 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«Лазерные, плазменные исследования и технологии» ЛаПлаз-2024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0" y="1163077"/>
            <a:ext cx="12179998" cy="431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dirty="0">
                <a:solidFill>
                  <a:schemeClr val="tx1"/>
                </a:solidFill>
                <a:latin typeface="+mn-lt"/>
              </a:rPr>
              <a:t>Секция "Ускорители заряженных частиц и радиационные технологи"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F5107807-17AF-DA9D-BF79-CDB606C7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2" y="2870680"/>
            <a:ext cx="2032474" cy="20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43">
            <a:extLst>
              <a:ext uri="{FF2B5EF4-FFF2-40B4-BE49-F238E27FC236}">
                <a16:creationId xmlns:a16="http://schemas.microsoft.com/office/drawing/2014/main" id="{6C702615-F608-2541-F558-4ABE35ECFA8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88ae095048.jpg" descr="88ae095048.jpg">
            <a:extLst>
              <a:ext uri="{FF2B5EF4-FFF2-40B4-BE49-F238E27FC236}">
                <a16:creationId xmlns:a16="http://schemas.microsoft.com/office/drawing/2014/main" id="{2F135391-E90B-5069-4BC4-A5339924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Дата 39">
            <a:extLst>
              <a:ext uri="{FF2B5EF4-FFF2-40B4-BE49-F238E27FC236}">
                <a16:creationId xmlns:a16="http://schemas.microsoft.com/office/drawing/2014/main" id="{51527CC8-A618-1621-04DC-48BA8357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42" name="Номер слайда 41">
            <a:extLst>
              <a:ext uri="{FF2B5EF4-FFF2-40B4-BE49-F238E27FC236}">
                <a16:creationId xmlns:a16="http://schemas.microsoft.com/office/drawing/2014/main" id="{8F2C7454-3B4D-4198-614C-F03EDD9F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</a:t>
            </a:fld>
            <a:endParaRPr lang="ru-RU" dirty="0"/>
          </a:p>
        </p:txBody>
      </p:sp>
      <p:sp>
        <p:nvSpPr>
          <p:cNvPr id="43" name="Нижний колонтитул 42">
            <a:extLst>
              <a:ext uri="{FF2B5EF4-FFF2-40B4-BE49-F238E27FC236}">
                <a16:creationId xmlns:a16="http://schemas.microsoft.com/office/drawing/2014/main" id="{60CAC4AE-123D-C90C-976E-3BE45661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p:pic>
        <p:nvPicPr>
          <p:cNvPr id="2" name="Picture 2" descr="Наши заказчики - НПО Гелиймаш">
            <a:extLst>
              <a:ext uri="{FF2B5EF4-FFF2-40B4-BE49-F238E27FC236}">
                <a16:creationId xmlns:a16="http://schemas.microsoft.com/office/drawing/2014/main" id="{E9223327-E8AA-9922-CBE8-245F05F0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9" y="4714462"/>
            <a:ext cx="1376360" cy="137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моделирования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AC3AE93-87B4-9E72-A62D-D74A7ED417F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2F24AB11-D8B7-669D-354A-0EDE4661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B0E747A0-B2B7-6387-D8E8-EFC61A32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BED8EFF-D3CD-1A2D-DCAF-E43C670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10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F4D8A277-D747-8B81-5D6F-F3F93FD1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C32EB7-0797-2419-96D3-ABFAB9E1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2" y="1665475"/>
            <a:ext cx="6540500" cy="1993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D895E3-5FF4-2721-CAEF-4E95D39B0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58" y="1665475"/>
            <a:ext cx="4292600" cy="156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1A6F84-9298-C319-A8EE-4CB53A09A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42" y="4616380"/>
            <a:ext cx="5321300" cy="73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C68068-02CF-3E76-67C3-A86845C5E22F}"/>
              </a:ext>
            </a:extLst>
          </p:cNvPr>
          <p:cNvSpPr txBox="1"/>
          <p:nvPr/>
        </p:nvSpPr>
        <p:spPr>
          <a:xfrm>
            <a:off x="506542" y="4087375"/>
            <a:ext cx="123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kick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35A94-D147-C3F1-ACFE-08EBE262CB57}"/>
              </a:ext>
            </a:extLst>
          </p:cNvPr>
          <p:cNvSpPr txBox="1"/>
          <p:nvPr/>
        </p:nvSpPr>
        <p:spPr>
          <a:xfrm>
            <a:off x="506542" y="1008627"/>
            <a:ext cx="639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updating the particle arrival time to the RF station (drift).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(первый порядок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DC3BC2-3262-CF35-46D0-849BEB5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9" y="2383865"/>
            <a:ext cx="3124200" cy="3175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5FF161-6D45-A067-7889-92264FD98D4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7.0</a:t>
            </a:r>
            <a:r>
              <a:rPr lang="ru-RU" sz="1600" dirty="0"/>
              <a:t> – </a:t>
            </a:r>
            <a:r>
              <a:rPr lang="en-US" sz="1600" dirty="0"/>
              <a:t>9.0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AC3AE93-87B4-9E72-A62D-D74A7ED417F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2F24AB11-D8B7-669D-354A-0EDE4661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B0E747A0-B2B7-6387-D8E8-EFC61A32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BED8EFF-D3CD-1A2D-DCAF-E43C670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11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F4D8A277-D747-8B81-5D6F-F3F93FD1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9308AA0-1E8D-B929-0DDC-64B4E8EBB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47" y="2366494"/>
            <a:ext cx="3124200" cy="31750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3CBD85F3-A19C-8AF5-0659-88CAC99F9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368" y="4730423"/>
            <a:ext cx="1980000" cy="142837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7DEA912-9A77-219C-0C74-CBBA517B6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368" y="3186523"/>
            <a:ext cx="1980000" cy="1540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7263CFF9-7FD6-47BC-B886-BCE88C766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368" y="1646523"/>
            <a:ext cx="1980000" cy="1540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E150F45-215F-6D08-C6DD-C121CC58F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2" y="963426"/>
            <a:ext cx="2931717" cy="424203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2A4B477-126D-1844-DC49-2D8C375963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68" y="1414888"/>
            <a:ext cx="3823559" cy="572653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39EC9E9-5381-00F1-4B78-F120B28B8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3208248"/>
            <a:ext cx="1980000" cy="15400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6758D4B6-792E-29B9-55A9-F018E6FD9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0" y="1668248"/>
            <a:ext cx="1980000" cy="154000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57FC5EF6-B20B-4159-4215-0CE89A98E2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200" y="4730423"/>
            <a:ext cx="1980000" cy="1455226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8198BFC1-6045-683D-211E-D5BC07ED29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3682" y="1003423"/>
            <a:ext cx="5542238" cy="6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DC3BC2-3262-CF35-46D0-849BEB5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" y="2198485"/>
            <a:ext cx="3124200" cy="3175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5B4A47-1D88-7961-50DF-BC377400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97" y="2198485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0EE8A-D2DC-561D-55B6-79C2856E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796" y="1265654"/>
            <a:ext cx="2112589" cy="16431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AE1F67-C148-A9AE-D967-5C786B897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796" y="2962832"/>
            <a:ext cx="2112589" cy="1643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68A14D-28AB-F3EE-E2C1-5AA198654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0796" y="4638265"/>
            <a:ext cx="2112588" cy="1582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22A87C-9B9E-6D28-3091-1004119EC573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5FF161-6D45-A067-7889-92264FD98D4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7.0</a:t>
            </a:r>
            <a:r>
              <a:rPr lang="ru-RU" sz="1600" dirty="0"/>
              <a:t> – </a:t>
            </a:r>
            <a:r>
              <a:rPr lang="en-US" sz="1600" dirty="0"/>
              <a:t>9.0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BBF68E9-2F5C-B500-629A-E9B7C2A21686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B1AB0BD-E2CB-F037-132A-5EFF3E350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54DDD77-88FE-BF13-8CE4-B3E9F289C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EDCC2CC-9BFA-A681-EF64-3A7472F1A1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AC3AE93-87B4-9E72-A62D-D74A7ED417F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2F24AB11-D8B7-669D-354A-0EDE466102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B0E747A0-B2B7-6387-D8E8-EFC61A32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BED8EFF-D3CD-1A2D-DCAF-E43C670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12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F4D8A277-D747-8B81-5D6F-F3F93FD1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03544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 </a:t>
            </a:r>
            <a:r>
              <a:rPr lang="en-US" sz="3200" dirty="0"/>
              <a:t>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49EDC-844E-9916-4441-68E742F17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64" y="3578622"/>
            <a:ext cx="2628000" cy="26635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293039-8538-9477-5D50-1E16A34C7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46" y="915249"/>
            <a:ext cx="2628000" cy="26659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D4E875-B2C9-6F9F-93F8-6DA86A1919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" y="912339"/>
            <a:ext cx="2628000" cy="26650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20FA0C-E125-E55E-9707-6ACA9CEF3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" y="3587404"/>
            <a:ext cx="2627287" cy="26637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31CFDF-E681-FA23-AE0D-0702C5015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465" y="1323960"/>
            <a:ext cx="2112589" cy="16431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883A60-2E71-3995-C25E-38D26EEC9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795" y="3041603"/>
            <a:ext cx="2112589" cy="16431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77AC48C-88BE-94DB-1825-DA8E861C4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0796" y="4810671"/>
            <a:ext cx="2112588" cy="158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/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486E1EF-9D27-32A0-2C86-29CC6DE32358}"/>
              </a:ext>
            </a:extLst>
          </p:cNvPr>
          <p:cNvSpPr txBox="1"/>
          <p:nvPr/>
        </p:nvSpPr>
        <p:spPr>
          <a:xfrm>
            <a:off x="10929953" y="980253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/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1EF1E82-42FB-93F0-0ECF-AB1D9AA53692}"/>
              </a:ext>
            </a:extLst>
          </p:cNvPr>
          <p:cNvSpPr txBox="1"/>
          <p:nvPr/>
        </p:nvSpPr>
        <p:spPr>
          <a:xfrm>
            <a:off x="4530633" y="1003260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2C5AB1F-B53C-9F2B-7A3E-711760DA53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1DF2EB2-C656-596E-C691-1CCA7DB9F2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703ADF-3591-0F52-83BB-D3101A9455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22" name="正方形/長方形 43">
            <a:extLst>
              <a:ext uri="{FF2B5EF4-FFF2-40B4-BE49-F238E27FC236}">
                <a16:creationId xmlns:a16="http://schemas.microsoft.com/office/drawing/2014/main" id="{E75935BE-B612-C812-6DDF-F3CB76EE83F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3" name="88ae095048.jpg" descr="88ae095048.jpg">
            <a:extLst>
              <a:ext uri="{FF2B5EF4-FFF2-40B4-BE49-F238E27FC236}">
                <a16:creationId xmlns:a16="http://schemas.microsoft.com/office/drawing/2014/main" id="{BF49626C-6605-11A0-95A3-12086A5DDD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Дата 39">
            <a:extLst>
              <a:ext uri="{FF2B5EF4-FFF2-40B4-BE49-F238E27FC236}">
                <a16:creationId xmlns:a16="http://schemas.microsoft.com/office/drawing/2014/main" id="{7EA2B1FC-E5E2-4868-659C-989F2B36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35" name="Номер слайда 41">
            <a:extLst>
              <a:ext uri="{FF2B5EF4-FFF2-40B4-BE49-F238E27FC236}">
                <a16:creationId xmlns:a16="http://schemas.microsoft.com/office/drawing/2014/main" id="{DA171E4C-C75F-A9A8-F2AE-302D4F1E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13</a:t>
            </a:fld>
            <a:endParaRPr lang="ru-RU" dirty="0"/>
          </a:p>
        </p:txBody>
      </p:sp>
      <p:sp>
        <p:nvSpPr>
          <p:cNvPr id="36" name="Нижний колонтитул 42">
            <a:extLst>
              <a:ext uri="{FF2B5EF4-FFF2-40B4-BE49-F238E27FC236}">
                <a16:creationId xmlns:a16="http://schemas.microsoft.com/office/drawing/2014/main" id="{A0CD5F7C-ED92-080A-B4D7-E497F79C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3040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Возмущение пучка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(5)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(6),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/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в общем случае включает в себя все возможные взаимодействия пучка с окружающей средой. Особый интерес на динамику при исследовании прохождения критической энергии представляет как продольный импеданс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так и поперечный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[5]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blipFill>
                <a:blip r:embed="rId4"/>
                <a:stretch>
                  <a:fillRect l="-591" t="-3125" r="-591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AA1D8B-F0FE-CE22-487E-0F47E180AAAD}"/>
              </a:ext>
            </a:extLst>
          </p:cNvPr>
          <p:cNvSpPr txBox="1"/>
          <p:nvPr/>
        </p:nvSpPr>
        <p:spPr>
          <a:xfrm>
            <a:off x="1694985" y="4853685"/>
            <a:ext cx="858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большое значение представляет интенсивность сгустка и распределение частиц, определяя дополнительное напряжение. В зависимости от конкретного видна импеданса, наведеное напряжение может как фокусировать, так 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дефокусировать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сгусток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5F00975E-15A5-7250-17D0-3778E24370A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11118015-F343-F07D-9B3D-4995801BB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D72F5CCA-8DA2-0D6E-CA30-D36434D5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698BDD75-17A9-E091-064D-2D6DD4F1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14</a:t>
            </a:fld>
            <a:endParaRPr lang="ru-RU" dirty="0"/>
          </a:p>
        </p:txBody>
      </p:sp>
      <p:sp>
        <p:nvSpPr>
          <p:cNvPr id="18" name="Нижний колонтитул 42">
            <a:extLst>
              <a:ext uri="{FF2B5EF4-FFF2-40B4-BE49-F238E27FC236}">
                <a16:creationId xmlns:a16="http://schemas.microsoft.com/office/drawing/2014/main" id="{D6D3B5B3-605A-82C1-89DF-7B8A85CA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43375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Продольная микроволновая неустойчивость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/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rms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7ACD8BB-2646-DCF5-ECD4-1B139331A0AA}"/>
              </a:ext>
            </a:extLst>
          </p:cNvPr>
          <p:cNvSpPr txBox="1"/>
          <p:nvPr/>
        </p:nvSpPr>
        <p:spPr>
          <a:xfrm>
            <a:off x="839129" y="1108256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Критерий Кейл-Шнель</a:t>
            </a:r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8B6FA121-905E-8010-850C-3C8FEB6080B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385CD7AC-6979-A025-91D6-86D523330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89A53569-DB9F-53B2-4A6E-7010223D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71BDB043-03A7-A978-9420-65A21DC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15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94E9706D-4B5F-9ECD-D070-1A9AED94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11665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Продольное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C8F738C-E241-3B76-14AD-9FCAD9AC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99" y="1489251"/>
            <a:ext cx="4267200" cy="448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117AC7-86FF-9DA1-3BF4-7C829D64F9C2}"/>
              </a:ext>
            </a:extLst>
          </p:cNvPr>
          <p:cNvSpPr txBox="1"/>
          <p:nvPr/>
        </p:nvSpPr>
        <p:spPr>
          <a:xfrm>
            <a:off x="6075842" y="110825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Предельный ток</a:t>
            </a:r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8B6FA121-905E-8010-850C-3C8FEB6080B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385CD7AC-6979-A025-91D6-86D52333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89A53569-DB9F-53B2-4A6E-7010223D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71BDB043-03A7-A978-9420-65A21DC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16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94E9706D-4B5F-9ECD-D070-1A9AED94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83495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5BD59-FA25-3E6C-6F98-E40A84B2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3660"/>
            <a:ext cx="2818182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802AB-1118-D61D-BFC1-4E90B3E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" y="943145"/>
            <a:ext cx="3124200" cy="3175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4ED913-7907-B3F8-EEDA-405809035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93" y="4123660"/>
            <a:ext cx="2983958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7032E-98FB-529F-FC6A-548810CDA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381" y="4123660"/>
            <a:ext cx="2983957" cy="223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FA8324-F299-6533-3DE5-50EB999EF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120060"/>
            <a:ext cx="2827273" cy="2239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D12D92-442B-9945-DB1F-350EE9CBF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941712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6DACC-DF88-ED98-CA47-BE64ECA4B9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5881" y="1856023"/>
            <a:ext cx="2612170" cy="2031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AAD2CD-1BF6-AF75-E553-2828C3BC78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0970" y="1856022"/>
            <a:ext cx="2664247" cy="2033241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CB77931D-4983-A1F0-6F68-C683D4971F2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892678E7-E8EF-7786-025D-5EC670E44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Дата 39">
            <a:extLst>
              <a:ext uri="{FF2B5EF4-FFF2-40B4-BE49-F238E27FC236}">
                <a16:creationId xmlns:a16="http://schemas.microsoft.com/office/drawing/2014/main" id="{D23190B5-8FBD-CA92-7185-3C064637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6429C3A1-D6C2-337D-60FF-359992E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17</a:t>
            </a:fld>
            <a:endParaRPr lang="ru-RU" dirty="0"/>
          </a:p>
        </p:txBody>
      </p:sp>
      <p:sp>
        <p:nvSpPr>
          <p:cNvPr id="21" name="Нижний колонтитул 42">
            <a:extLst>
              <a:ext uri="{FF2B5EF4-FFF2-40B4-BE49-F238E27FC236}">
                <a16:creationId xmlns:a16="http://schemas.microsoft.com/office/drawing/2014/main" id="{56913CD5-4C7B-CB86-4BC8-84BA102E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25986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29CBF-84AA-5E02-D474-7679D7BC1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88882"/>
            <a:ext cx="2628000" cy="26559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C625F2-981B-7CD3-2CA8-CE173B5CD4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" y="3692767"/>
            <a:ext cx="2628000" cy="26655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2FAC95-1960-5A9A-40DE-643B4ABAC1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369276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88BC67-6E42-2ED5-2118-6AA3EA6AA3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988882"/>
            <a:ext cx="2628000" cy="26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/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blipFill>
                <a:blip r:embed="rId8"/>
                <a:stretch>
                  <a:fillRect l="-515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AC7BBFD-5F37-A6C9-2128-FA687D93E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756" y="4935409"/>
            <a:ext cx="1908000" cy="142917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C7FCE3-FABF-8053-3BDA-555CF5077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415" y="1729089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9A95B96-2556-7335-1EF8-F4F57484EE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8756" y="3311205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809D3C4-6AED-9C1A-6D91-817FEDFBBD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4932342"/>
            <a:ext cx="1908000" cy="143648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F6820E-0FF7-C029-2C97-5E69F0CE5C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3306850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E46CF7B-7BB8-B463-12FC-3FAC100451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1673529"/>
            <a:ext cx="1908000" cy="1456105"/>
          </a:xfrm>
          <a:prstGeom prst="rect">
            <a:avLst/>
          </a:prstGeom>
        </p:spPr>
      </p:pic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9D2B30D1-07A8-3361-6780-37F10B5AD07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6B6EE20B-EFC9-E638-D4D9-508E703481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51731257-3ED0-29F9-21CE-6B512F89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33E6EEC1-EA7F-3E15-45D2-407BAE74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18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6CD5625D-AB26-73C2-6C9E-907C85A0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8401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E070CE-AB38-B54A-3750-C207A97F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4150114"/>
            <a:ext cx="2818182" cy="223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C3A5B-37F0-E059-3A12-DE210541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937895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A43375-7AE8-641C-9D12-37E810618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073" y="4150114"/>
            <a:ext cx="2983957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4C50F77-29AC-2BCB-9DD5-326F5B21E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840" y="414634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BB34D7-4A0B-AF98-70A7-00CCDEA2F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44" y="4146348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550877-9A4B-AFF5-F1BE-CAA1B17E1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998" y="937895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6D7403-A033-43F0-3353-88738975BB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3674" y="1864022"/>
            <a:ext cx="2772000" cy="21154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40B7A3-A985-B84A-61FE-30C1856B99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6522" y="1792085"/>
            <a:ext cx="2772000" cy="2156000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44E9BEEF-C403-2BD1-4DEA-E0DFEA45520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B1F1AFA7-2B3B-8344-01A6-1D854872E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1314D102-08F4-3E65-41C8-2B2E1A6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E954692C-E928-19C4-EC78-249DC269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19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1867C186-3D11-4637-B954-CBD787B9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837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Мотивация / Введение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8647C-87BC-F83C-4064-A64BB39E4384}"/>
              </a:ext>
            </a:extLst>
          </p:cNvPr>
          <p:cNvSpPr txBox="1"/>
          <p:nvPr/>
        </p:nvSpPr>
        <p:spPr>
          <a:xfrm>
            <a:off x="1033904" y="1399194"/>
            <a:ext cx="10112189" cy="3881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Проблема прохождения критической энергии в синхротроне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г. Дубна актуальна для экспериментов с протонами на энергии 13 ГэВ. Для экспериментов с тяжелыми ионами на энергии 4,5 ГэВ такой сложности не возникает, так как критическая энергия, характеристика кольца, ~5,7 ГэВ.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оснащена различными ВЧ станциями: барьерной ВЧ-1 и гармоническими ВЧ-2, ВЧ-3. </a:t>
            </a:r>
          </a:p>
          <a:p>
            <a:pPr indent="449580" algn="just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работа посвящена исследованию прохождения критической энергии в гармоническом ВЧ. С этой целью в работе приведены экспериментальные данные сеанса на синхротроне У-70, где осуществляется прохождение критической энергии методом быстрого изменения критической энергии в гармоническом ВЧ. А также изучено прохождение без создания дополнительного скачка.</a:t>
            </a:r>
          </a:p>
        </p:txBody>
      </p:sp>
      <p:sp>
        <p:nvSpPr>
          <p:cNvPr id="40" name="正方形/長方形 43">
            <a:extLst>
              <a:ext uri="{FF2B5EF4-FFF2-40B4-BE49-F238E27FC236}">
                <a16:creationId xmlns:a16="http://schemas.microsoft.com/office/drawing/2014/main" id="{B31B1679-4C13-1AE5-4D28-C3456AF9922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" name="88ae095048.jpg" descr="88ae095048.jpg">
            <a:extLst>
              <a:ext uri="{FF2B5EF4-FFF2-40B4-BE49-F238E27FC236}">
                <a16:creationId xmlns:a16="http://schemas.microsoft.com/office/drawing/2014/main" id="{BC26D452-1547-592C-0587-9A40BA43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Дата 39">
            <a:extLst>
              <a:ext uri="{FF2B5EF4-FFF2-40B4-BE49-F238E27FC236}">
                <a16:creationId xmlns:a16="http://schemas.microsoft.com/office/drawing/2014/main" id="{5B03D5FB-96EE-913D-7A78-B164DD3E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43" name="Номер слайда 41">
            <a:extLst>
              <a:ext uri="{FF2B5EF4-FFF2-40B4-BE49-F238E27FC236}">
                <a16:creationId xmlns:a16="http://schemas.microsoft.com/office/drawing/2014/main" id="{94F957DD-A22C-0331-91FB-F5E70501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</a:t>
            </a:fld>
            <a:endParaRPr lang="ru-RU" dirty="0"/>
          </a:p>
        </p:txBody>
      </p:sp>
      <p:sp>
        <p:nvSpPr>
          <p:cNvPr id="44" name="Нижний колонтитул 42">
            <a:extLst>
              <a:ext uri="{FF2B5EF4-FFF2-40B4-BE49-F238E27FC236}">
                <a16:creationId xmlns:a16="http://schemas.microsoft.com/office/drawing/2014/main" id="{E699B546-13AC-5F44-99D1-9E9CB197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1400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FDFDF9-1D18-ACA5-2959-66CB114C2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95677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8B6991-A28A-5948-3BC0-48F26850E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" y="371994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4FE24-7BF7-0F6B-CAD4-0B69A98E4C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3719579"/>
            <a:ext cx="2628000" cy="2666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FDAA6A-0F7C-B53C-E991-19C125DFFF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987621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3E1499-5CCA-6CF5-F61B-DC7AE3D36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0242" y="1769669"/>
            <a:ext cx="1908000" cy="145610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BCFE23-9F85-B0E6-EE4E-86E103E92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242" y="3358416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A6D6A4-B900-57C6-D030-E373D216A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4928677"/>
            <a:ext cx="1908000" cy="1429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74E949D-77A4-EBB9-699E-A45C16AC15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1595" y="4922393"/>
            <a:ext cx="1908000" cy="144744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7DABBAF-8641-265D-A94B-9F68AE6AD7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352707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B10BA2-4A1C-F283-10AD-584D0F149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595" y="1755721"/>
            <a:ext cx="1908000" cy="1484000"/>
          </a:xfrm>
          <a:prstGeom prst="rect">
            <a:avLst/>
          </a:prstGeom>
        </p:spPr>
      </p:pic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2F9EEDD7-853F-5CEF-8192-F9603860C08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68F3C5F9-0FD9-929A-C4B8-810E10ED47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Дата 39">
            <a:extLst>
              <a:ext uri="{FF2B5EF4-FFF2-40B4-BE49-F238E27FC236}">
                <a16:creationId xmlns:a16="http://schemas.microsoft.com/office/drawing/2014/main" id="{4BDC685F-FFBE-A4D1-A34A-930CB17C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42865399-28B6-AA93-6E19-B6BFA766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20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ABA00AF7-F812-7FCF-290A-E1C882C3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7893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без скачка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03038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Параметры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Квадрупольные колебания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Существенное сжатие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Увеличенная амплитуда квадрупольных колебаний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03038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Параметры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68966" r="-142081" b="-5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68966" r="-483" b="-5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171930" r="-142081" b="-4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267241" r="-142081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267241" r="-483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373684" r="-14208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373684" r="-483" b="-2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465517" r="-142081" b="-1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465517" r="-483" b="-1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" t="-575439" r="-142081" b="-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54" t="-575439" r="-483" b="-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1F586631-7BDE-D6F3-D430-AAB03806C94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9E533412-6321-2691-C540-159B51F9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9A81C11F-D91D-2417-2543-EFED021B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B20BE195-1C5F-DEF5-15A6-A119AAC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21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24E793A2-CDEF-2117-BF5D-B9760D49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49268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скачком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E5C40751-F68E-CB98-5ADF-ED52AB81BF76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D020833A-93F7-E2BB-BE17-4A0E05C3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30090D1B-FA8C-5AF2-ED11-42B06892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0E7E40D8-6B1C-2C80-09A5-14190490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22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71E5FA01-E4A7-AA86-D5E0-302C4B8E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Скачок критической энергии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473A7C-0A8D-91BC-FF6B-EDC3FF00F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25" y="3038284"/>
            <a:ext cx="4192022" cy="31586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3FA30B-EC25-5BBA-A3B2-AE7E47644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8279"/>
            <a:ext cx="4172032" cy="315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/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Скачок критической энергии применяется для увеличения темпа пересечения критической энергии пучком, при этом сам темп ускорения не меняется. Это достигается изменением параметров ускорителя, при котором изменяется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𝑡𝑟</m:t>
                                </m:r>
                              </m:sub>
                            </m:sSub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blipFill>
                <a:blip r:embed="rId5"/>
                <a:stretch>
                  <a:fillRect l="-823" r="-1029" b="-37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критической энергии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1.924×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0714" r="-38039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10714" r="-38039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9474" t="-110714" r="-2105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C4F3837B-D106-660B-6555-DD1F0B86E13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9A23E9D3-4B67-5469-0D8E-98A9C4C00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EEC994CF-FA67-5E1E-19D4-CCFCFA39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311B506B-F48F-7376-9C13-04524F3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23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770194A9-693B-7254-09CB-40FDFEE8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8807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Модулирование дисперсионной функции 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B96F7-6EE3-64FB-D0B8-8ABCCC59C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3166775"/>
            <a:ext cx="5381015" cy="2736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5FBB7-1095-0ACF-0C0B-3791E6B65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5" y="3165159"/>
            <a:ext cx="5318462" cy="2703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/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blipFill>
                <a:blip r:embed="rId5"/>
                <a:stretch>
                  <a:fillRect l="-5076" t="-105405" b="-16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/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Такая модуляция в синхротроне У-70 осуществляется квадруполями во 2 и 8 блоках каждого суперпериода [7]. При этом квадруполи расположены на 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имеют противоположные полярности.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blipFill>
                <a:blip r:embed="rId6"/>
                <a:stretch>
                  <a:fillRect l="-687" t="-2041" r="-687" b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343934B4-92DE-92C0-BCBE-74B3E166444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0D2B0E76-44B2-419B-20FF-74FA8B40C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3DAC031C-B5E4-7259-4DF2-B09DC65F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34C19F29-C725-A59D-55B5-BB8F8C34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24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02A963AB-8F93-AD0C-3513-17CB8190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196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" r="-1006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3793" r="-10067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6667" r="-10067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774" r="-10067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10000" r="-1006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27586" r="-1006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58AE40-21BB-4D57-F607-4C1BDA77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" y="1135567"/>
            <a:ext cx="5245100" cy="500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/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05740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Изменение рабочей точки связано с тем, что квадруполи обеспечивающие поднятия критической распложены не точно через полпериода, а также с их конечными размерами. В целом, рабочая точка оптимизирована таким образом, чтобы избежать резонанс связи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blipFill>
                <a:blip r:embed="rId5"/>
                <a:stretch>
                  <a:fillRect r="-830" b="-2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5-конечная звезда 22">
            <a:extLst>
              <a:ext uri="{FF2B5EF4-FFF2-40B4-BE49-F238E27FC236}">
                <a16:creationId xmlns:a16="http://schemas.microsoft.com/office/drawing/2014/main" id="{A6DD24CD-B783-4218-E25C-65B9F6433715}"/>
              </a:ext>
            </a:extLst>
          </p:cNvPr>
          <p:cNvSpPr/>
          <p:nvPr/>
        </p:nvSpPr>
        <p:spPr>
          <a:xfrm>
            <a:off x="4558053" y="339481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5-конечная звезда 23">
            <a:extLst>
              <a:ext uri="{FF2B5EF4-FFF2-40B4-BE49-F238E27FC236}">
                <a16:creationId xmlns:a16="http://schemas.microsoft.com/office/drawing/2014/main" id="{7EB9D8CF-FA10-878B-8B82-2B0C710ABE17}"/>
              </a:ext>
            </a:extLst>
          </p:cNvPr>
          <p:cNvSpPr/>
          <p:nvPr/>
        </p:nvSpPr>
        <p:spPr>
          <a:xfrm>
            <a:off x="3761868" y="36326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5-конечная звезда 24">
            <a:extLst>
              <a:ext uri="{FF2B5EF4-FFF2-40B4-BE49-F238E27FC236}">
                <a16:creationId xmlns:a16="http://schemas.microsoft.com/office/drawing/2014/main" id="{7DFF7176-B2DF-F105-1126-5F32571DDCD7}"/>
              </a:ext>
            </a:extLst>
          </p:cNvPr>
          <p:cNvSpPr/>
          <p:nvPr/>
        </p:nvSpPr>
        <p:spPr>
          <a:xfrm>
            <a:off x="2931503" y="384489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5-конечная звезда 25">
            <a:extLst>
              <a:ext uri="{FF2B5EF4-FFF2-40B4-BE49-F238E27FC236}">
                <a16:creationId xmlns:a16="http://schemas.microsoft.com/office/drawing/2014/main" id="{B14C0B8D-5867-D12F-3674-7CFECD72D4B8}"/>
              </a:ext>
            </a:extLst>
          </p:cNvPr>
          <p:cNvSpPr/>
          <p:nvPr/>
        </p:nvSpPr>
        <p:spPr>
          <a:xfrm>
            <a:off x="4399959" y="32281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5BCA6FE-E9DB-2EA1-3A4B-094F969DB862}"/>
              </a:ext>
            </a:extLst>
          </p:cNvPr>
          <p:cNvCxnSpPr>
            <a:endCxn id="23" idx="0"/>
          </p:cNvCxnSpPr>
          <p:nvPr/>
        </p:nvCxnSpPr>
        <p:spPr>
          <a:xfrm flipH="1">
            <a:off x="4612053" y="3117600"/>
            <a:ext cx="54000" cy="27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48F01E8-3901-BDF2-D7C7-27FF073C426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869868" y="3436067"/>
            <a:ext cx="688185" cy="25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45EF82E-3BEF-DC78-5346-BC3FD4F83B33}"/>
              </a:ext>
            </a:extLst>
          </p:cNvPr>
          <p:cNvCxnSpPr>
            <a:stCxn id="24" idx="1"/>
            <a:endCxn id="25" idx="4"/>
          </p:cNvCxnSpPr>
          <p:nvPr/>
        </p:nvCxnSpPr>
        <p:spPr>
          <a:xfrm flipH="1">
            <a:off x="3039503" y="3673922"/>
            <a:ext cx="722365" cy="2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A94F448-3DC7-B5BA-2F6B-F25E296B97ED}"/>
              </a:ext>
            </a:extLst>
          </p:cNvPr>
          <p:cNvCxnSpPr>
            <a:endCxn id="26" idx="1"/>
          </p:cNvCxnSpPr>
          <p:nvPr/>
        </p:nvCxnSpPr>
        <p:spPr>
          <a:xfrm flipV="1">
            <a:off x="3039503" y="3269422"/>
            <a:ext cx="1360456" cy="61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E31F9A9F-BC87-A846-105E-35E63B450F2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55067F27-1B37-10C0-C05D-8BDD5CED5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46CEE0EB-5A03-D3DD-1EEB-264FF268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137A9E24-9DDE-616C-4BA9-C8C0919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25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B8278399-269C-D661-FF38-6FDB20BE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84813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43">
            <a:extLst>
              <a:ext uri="{FF2B5EF4-FFF2-40B4-BE49-F238E27FC236}">
                <a16:creationId xmlns:a16="http://schemas.microsoft.com/office/drawing/2014/main" id="{E0DF6E0F-2FDA-5FD7-A162-C0A46E59459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000" r="-10135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3793" r="-10135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06667" r="-10135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96774" r="-10135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410000" r="-1013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527586" r="-10135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E3F305-D57A-3B59-4A88-839B66A8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6" y="1141042"/>
            <a:ext cx="5245100" cy="5003800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CFA04620-48AE-CF5C-2E39-4EBFA5C9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C617-5377-5A45-B399-AD6482518162}" type="datetime1">
              <a:rPr lang="ru-RU" smtClean="0"/>
              <a:t>28.03.2024</a:t>
            </a:fld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DDD4759-CA51-E85C-9E85-F809B7DC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26</a:t>
            </a:fld>
            <a:endParaRPr lang="ru-RU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5B9D7657-A122-C726-62A9-59295F39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</a:t>
            </a:r>
            <a:br>
              <a:rPr lang="ru-RU"/>
            </a:br>
            <a:r>
              <a:rPr lang="ru-RU"/>
              <a:t>Москва, 2024 г.</a:t>
            </a: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3FDCED17-7CE1-C081-A33A-A32768EA4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430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E9463-F3F4-D0DB-2579-C7E4401B6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79" y="1721704"/>
            <a:ext cx="5910804" cy="4153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08F41-DBEF-BE6C-6502-2CFD4504CD92}"/>
              </a:ext>
            </a:extLst>
          </p:cNvPr>
          <p:cNvSpPr txBox="1"/>
          <p:nvPr/>
        </p:nvSpPr>
        <p:spPr>
          <a:xfrm>
            <a:off x="479947" y="2618324"/>
            <a:ext cx="4196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Независимо от способа прохождения критической энергии, фаза ускоряющего поля меняется в соответствии с уравнением (3) стабильности фазового движения. На рис.6 представлена временная длительность пучка относительно фазы ВЧ, видно, что в момент скачка критической энергии, также видны и продольные квадрупольные колебания.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/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43">
            <a:extLst>
              <a:ext uri="{FF2B5EF4-FFF2-40B4-BE49-F238E27FC236}">
                <a16:creationId xmlns:a16="http://schemas.microsoft.com/office/drawing/2014/main" id="{D19E731F-FE6B-4C78-CFFB-38764339C1B5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8451EBD6-8577-FA16-3601-054AFE3B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21D9E32C-0B53-4F8F-C248-B2234CFB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ACCB83F4-D929-37FB-1FAD-6C8A90D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27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2D58DE96-56A5-12C5-4BCC-BBBE49AD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78201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 и скачок на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F6063A-AA1A-8CD5-0716-02F9025C2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651472"/>
            <a:ext cx="5319994" cy="39899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CC2AC-06CD-66EB-AF45-CCFD00FF0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2" y="1651178"/>
            <a:ext cx="5319992" cy="3990290"/>
          </a:xfrm>
          <a:prstGeom prst="rect">
            <a:avLst/>
          </a:prstGeom>
        </p:spPr>
      </p:pic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8EF300E8-9A5A-D93D-F2F3-880484BDD8F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F9B75944-B445-235F-6E17-B979F8BE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FBD9A5FA-3837-15BB-C5F5-20666D37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407F0A52-7750-29BC-96D1-117489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28</a:t>
            </a:fld>
            <a:endParaRPr lang="ru-RU" dirty="0"/>
          </a:p>
        </p:txBody>
      </p:sp>
      <p:sp>
        <p:nvSpPr>
          <p:cNvPr id="18" name="Нижний колонтитул 42">
            <a:extLst>
              <a:ext uri="{FF2B5EF4-FFF2-40B4-BE49-F238E27FC236}">
                <a16:creationId xmlns:a16="http://schemas.microsoft.com/office/drawing/2014/main" id="{187CC284-5328-A4EE-CFBA-9805FEF8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650101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Длина сгустка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8EF300E8-9A5A-D93D-F2F3-880484BDD8F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F9B75944-B445-235F-6E17-B979F8BE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Дата 39">
            <a:extLst>
              <a:ext uri="{FF2B5EF4-FFF2-40B4-BE49-F238E27FC236}">
                <a16:creationId xmlns:a16="http://schemas.microsoft.com/office/drawing/2014/main" id="{FBD9A5FA-3837-15BB-C5F5-20666D37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7" name="Номер слайда 41">
            <a:extLst>
              <a:ext uri="{FF2B5EF4-FFF2-40B4-BE49-F238E27FC236}">
                <a16:creationId xmlns:a16="http://schemas.microsoft.com/office/drawing/2014/main" id="{407F0A52-7750-29BC-96D1-117489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29</a:t>
            </a:fld>
            <a:endParaRPr lang="ru-RU" dirty="0"/>
          </a:p>
        </p:txBody>
      </p:sp>
      <p:sp>
        <p:nvSpPr>
          <p:cNvPr id="18" name="Нижний колонтитул 42">
            <a:extLst>
              <a:ext uri="{FF2B5EF4-FFF2-40B4-BE49-F238E27FC236}">
                <a16:creationId xmlns:a16="http://schemas.microsoft.com/office/drawing/2014/main" id="{187CC284-5328-A4EE-CFBA-9805FEF8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D19C74-9F84-E84C-3BFF-8CDE00F1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" y="1213368"/>
            <a:ext cx="4368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5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130B77"/>
                </a:solidFill>
                <a:latin typeface="+mn-lt"/>
              </a:rPr>
              <a:t>Оглавление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3123860" y="1008627"/>
            <a:ext cx="5932278" cy="455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ru-RU" sz="2400" dirty="0"/>
              <a:t>Уравнения продольного движения</a:t>
            </a: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ru-RU" sz="2400" dirty="0"/>
              <a:t>Время адиабатичности и нелинейности</a:t>
            </a:r>
            <a:endParaRPr lang="en-US" sz="2400" dirty="0"/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без скачка</a:t>
            </a: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скачком</a:t>
            </a: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ru-RU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370E9FDA-34F7-DBA9-9863-5E30A52FA1B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F6FF7A96-D520-CB5A-913A-840A2142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2D70528B-F649-B45F-D61F-100E9C84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0615AD42-8F37-478D-72FF-1F288C6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0CCDD7C8-E1C9-8646-08DB-A40AF881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5981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B345C-CC96-6814-7513-4DF0DAE7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9" y="978049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73D119-A368-4E6D-4A7C-0541863F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7" y="4169206"/>
            <a:ext cx="2818182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33A7CA-151B-CCBA-F17A-E68E673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809" y="4153049"/>
            <a:ext cx="2818182" cy="2232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FF1E91-2569-C4ED-5EDF-7DB30DF5C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78049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A54AC4A-8CCC-C753-059F-5620F93DDDF9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B9A92-72DC-B579-3B25-A6332FE014DF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EB046E-D4DC-4D3C-9EC6-34E390C2C442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C8C41D-DA61-DA7D-C90C-DD555E550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E39A486-7484-9B3F-0332-8B6BDBB62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1164D1-31B9-7A36-D704-DCE50802F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BB30295-F807-C3F1-C5AC-BCD262FC6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793A67-2BF3-C7DC-819F-9E8186DF64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75453F-566B-2D72-7307-1ABF277CCF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F63A2D8-91D1-ACC4-E9A8-0EC5542241F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2F29DA24-22C1-504A-040B-AFDF8683AB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Дата 39">
            <a:extLst>
              <a:ext uri="{FF2B5EF4-FFF2-40B4-BE49-F238E27FC236}">
                <a16:creationId xmlns:a16="http://schemas.microsoft.com/office/drawing/2014/main" id="{6FCB4A22-69AE-29B8-AE57-E4CC2CAA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8" name="Номер слайда 41">
            <a:extLst>
              <a:ext uri="{FF2B5EF4-FFF2-40B4-BE49-F238E27FC236}">
                <a16:creationId xmlns:a16="http://schemas.microsoft.com/office/drawing/2014/main" id="{F5520B5E-9F6C-4B1D-8BC3-3129DBA1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30</a:t>
            </a:fld>
            <a:endParaRPr lang="ru-RU" dirty="0"/>
          </a:p>
        </p:txBody>
      </p:sp>
      <p:sp>
        <p:nvSpPr>
          <p:cNvPr id="30" name="Нижний колонтитул 42">
            <a:extLst>
              <a:ext uri="{FF2B5EF4-FFF2-40B4-BE49-F238E27FC236}">
                <a16:creationId xmlns:a16="http://schemas.microsoft.com/office/drawing/2014/main" id="{C310958D-1430-F266-5E20-DF0FD3BF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97743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  <a:r>
              <a:rPr lang="en-US" sz="3200" dirty="0"/>
              <a:t> 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A98DC5-6E3D-4043-F603-D666FA8F4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" y="1012396"/>
            <a:ext cx="2628000" cy="26662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5F0E77-4BE1-1B00-C1E9-6A4E0D69A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" y="3736407"/>
            <a:ext cx="2628000" cy="26654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314717-4DEC-2975-2E1A-28C683E23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1010557"/>
            <a:ext cx="2628000" cy="26645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18B2EF-EBBA-1452-9169-63F84D354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3736406"/>
            <a:ext cx="2628000" cy="2665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7953A50-F31B-4313-30CF-DC9029DB64D6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3C606-8683-9D14-02FF-8E9EE45A4F3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F032981-D13E-437B-7254-2419E282D560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B1DF021-66FD-5CDA-6B9F-C13C00A1AC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EBCDC17-486C-E296-4CE3-C626801A8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92C8A6E-2A64-12C4-A6B0-BB63ADE61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164045-E0FE-51F2-BAD8-68633460F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2B5DB8-2447-1A60-9E83-CE4C49C64F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CA2033C-AE1B-E461-F37A-0C236F23A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  <p:sp>
        <p:nvSpPr>
          <p:cNvPr id="19" name="正方形/長方形 43">
            <a:extLst>
              <a:ext uri="{FF2B5EF4-FFF2-40B4-BE49-F238E27FC236}">
                <a16:creationId xmlns:a16="http://schemas.microsoft.com/office/drawing/2014/main" id="{F231E992-3FB5-9F7B-FC1F-8C3C21A9813D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E6CCF11E-B814-92C9-1B58-536BD8285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Дата 39">
            <a:extLst>
              <a:ext uri="{FF2B5EF4-FFF2-40B4-BE49-F238E27FC236}">
                <a16:creationId xmlns:a16="http://schemas.microsoft.com/office/drawing/2014/main" id="{07EF6B97-1B97-6AB0-4E1E-1B17ECC9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5" name="Номер слайда 41">
            <a:extLst>
              <a:ext uri="{FF2B5EF4-FFF2-40B4-BE49-F238E27FC236}">
                <a16:creationId xmlns:a16="http://schemas.microsoft.com/office/drawing/2014/main" id="{7816BA0B-064B-DC3D-9564-74EA11D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31</a:t>
            </a:fld>
            <a:endParaRPr lang="ru-RU" dirty="0"/>
          </a:p>
        </p:txBody>
      </p:sp>
      <p:sp>
        <p:nvSpPr>
          <p:cNvPr id="26" name="Нижний колонтитул 42">
            <a:extLst>
              <a:ext uri="{FF2B5EF4-FFF2-40B4-BE49-F238E27FC236}">
                <a16:creationId xmlns:a16="http://schemas.microsoft.com/office/drawing/2014/main" id="{2DB2121C-F1DA-DEC1-D8D6-EBD4A7D0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575231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EA7CC-9788-57AE-1164-DA72AC310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" y="970179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BA1B-3E3C-FB45-0EE9-2B544D3F6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6" y="4181498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D3EB08-C148-A95D-69B5-97A298C1B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852" y="418149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E14050-C1B2-EE9C-90A9-350E3EB49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179237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B187AD-BC75-5D05-AA52-CB6CA77D8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98" y="970179"/>
            <a:ext cx="3124200" cy="3175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27EB4F2-0348-E40B-4442-6226BEE53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2789" y="4176764"/>
            <a:ext cx="2983957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EF0238-FD24-EE69-ECA5-7BE4C9E4FB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9074" y="1910908"/>
            <a:ext cx="2772000" cy="215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B282B0-032B-19DC-F95F-FF6D7B3D1A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1122" y="1910908"/>
            <a:ext cx="2772000" cy="2156000"/>
          </a:xfrm>
          <a:prstGeom prst="rect">
            <a:avLst/>
          </a:prstGeom>
        </p:spPr>
      </p:pic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5FC1E5D9-C52A-06E8-A1B1-E1FD40A4414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C96574ED-13A5-61D3-58E9-50C02B8FA1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C6149CBD-6A94-826A-89A7-6FD1C479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0" name="Номер слайда 41">
            <a:extLst>
              <a:ext uri="{FF2B5EF4-FFF2-40B4-BE49-F238E27FC236}">
                <a16:creationId xmlns:a16="http://schemas.microsoft.com/office/drawing/2014/main" id="{C28FE12C-DF6E-53D4-EDCB-FA7E0BA5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32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42544722-566F-7F41-BDA8-04D01D30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214024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CE407-9F3B-D007-818C-AFDC9B119B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1020448"/>
            <a:ext cx="2628000" cy="26655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7349F-5C85-9416-341B-AAD6FD8C7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3739106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845A7-C5E2-DED7-209A-0FEF9B3F8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1017534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8CB91D-702E-7DA5-1E50-324D9C4ADB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3735133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ABAD52-7B18-72DA-2E94-E9DB28C9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7983" y="4998357"/>
            <a:ext cx="1908000" cy="14023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EB1033-A61E-B30D-FB14-769FD2B7A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7983" y="3353090"/>
            <a:ext cx="1908000" cy="15309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84CE881-C3F7-915F-4F5A-9D017F12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1751830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9BF465-9482-52DB-4BCD-771948220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1876" y="5024230"/>
            <a:ext cx="1908000" cy="137643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31A57AE-7E73-9B7D-254A-F10331E97C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3756" y="3398537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DD19A-25DF-ED3E-5702-71F9D1C689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1876" y="1694761"/>
            <a:ext cx="1908000" cy="1484000"/>
          </a:xfrm>
          <a:prstGeom prst="rect">
            <a:avLst/>
          </a:prstGeom>
        </p:spPr>
      </p:pic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E6384B2F-9CA6-4E43-E588-9F44B021A9A9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FA780F49-6EAE-660D-3738-381B32FB08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E2EE11D2-B7B2-92E3-52CA-E31C2391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CD4D7A71-8A6A-8B8D-A320-8287A57A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33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8E0946F8-C08E-876D-ADDA-40FA0895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222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300B2-E36E-41D1-76F5-DDFCA846F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66" y="968932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5CB68D-5234-4A0E-E057-4C4072D8A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6" y="4189635"/>
            <a:ext cx="2818182" cy="223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7DDBCA-70F5-D6EF-3D3D-3A7910757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595" y="4192026"/>
            <a:ext cx="2983957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537822-0579-E357-312C-67616132C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95" y="4196406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641A7E2-06D7-BEB7-A6E9-0C514B958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2852" y="968932"/>
            <a:ext cx="3124200" cy="3175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839C48-A976-B524-C070-A412A4B5F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944" y="4196406"/>
            <a:ext cx="2983957" cy="22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A51CCA-A088-72B8-BCCA-28921E7EB2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1652" y="2015398"/>
            <a:ext cx="2772000" cy="215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7EB2E2-F112-BEF5-931F-A9D77E997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3842" y="1987932"/>
            <a:ext cx="2772000" cy="2156000"/>
          </a:xfrm>
          <a:prstGeom prst="rect">
            <a:avLst/>
          </a:prstGeom>
        </p:spPr>
      </p:pic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29025E27-3333-0754-7A6D-082261665A7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BA4CD4E1-0A9E-A8FE-1FDC-34097831EC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Дата 39">
            <a:extLst>
              <a:ext uri="{FF2B5EF4-FFF2-40B4-BE49-F238E27FC236}">
                <a16:creationId xmlns:a16="http://schemas.microsoft.com/office/drawing/2014/main" id="{D7C5B971-2DB8-A7FD-62F3-8908363C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5B5AC963-DCD1-D6BF-B4E3-E12A9CBF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34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5657015B-8E19-41BA-6247-17C86474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18234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920BAA-B274-CF18-B4E6-0DC98327E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1015883"/>
            <a:ext cx="2628000" cy="26655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B65106-7D1E-9775-6CD8-246E41F27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3741356"/>
            <a:ext cx="2628000" cy="26655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D6A4FF-A0D2-6E9F-ED93-DB940F1641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1015883"/>
            <a:ext cx="2628000" cy="26655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1DC7CA-FFC1-6C38-1A75-15720DF6DB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3745705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121257-5A1F-7313-E69B-B85FE525C5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3756" y="1794682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8143CC-31B3-1661-0EE5-19B0A6924C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3423752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1FB80B-6BF1-76B4-06F6-93183DC68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3756" y="5052823"/>
            <a:ext cx="1908000" cy="13584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AED28D0-1733-8EB0-60C6-2D421D88A1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5008929"/>
            <a:ext cx="1908000" cy="140230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3FE683-8E10-802F-DEF7-C83C601F13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423752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7ADCB4B-23F9-B1DF-F678-BD874DD522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7983" y="1796841"/>
            <a:ext cx="1908000" cy="1484000"/>
          </a:xfrm>
          <a:prstGeom prst="rect">
            <a:avLst/>
          </a:prstGeom>
        </p:spPr>
      </p:pic>
      <p:sp>
        <p:nvSpPr>
          <p:cNvPr id="17" name="正方形/長方形 43">
            <a:extLst>
              <a:ext uri="{FF2B5EF4-FFF2-40B4-BE49-F238E27FC236}">
                <a16:creationId xmlns:a16="http://schemas.microsoft.com/office/drawing/2014/main" id="{B6EFFEF4-C7F8-ECB5-A91B-353AF66926FF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88ae095048.jpg" descr="88ae095048.jpg">
            <a:extLst>
              <a:ext uri="{FF2B5EF4-FFF2-40B4-BE49-F238E27FC236}">
                <a16:creationId xmlns:a16="http://schemas.microsoft.com/office/drawing/2014/main" id="{A61E1D3D-EF39-7340-9597-F7E2F358A9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Дата 39">
            <a:extLst>
              <a:ext uri="{FF2B5EF4-FFF2-40B4-BE49-F238E27FC236}">
                <a16:creationId xmlns:a16="http://schemas.microsoft.com/office/drawing/2014/main" id="{031B82E0-019B-1955-0EAA-7937ED2A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2" name="Номер слайда 41">
            <a:extLst>
              <a:ext uri="{FF2B5EF4-FFF2-40B4-BE49-F238E27FC236}">
                <a16:creationId xmlns:a16="http://schemas.microsoft.com/office/drawing/2014/main" id="{07586BD5-B884-DD0E-F0DD-B585ED46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35</a:t>
            </a:fld>
            <a:endParaRPr lang="ru-RU" dirty="0"/>
          </a:p>
        </p:txBody>
      </p:sp>
      <p:sp>
        <p:nvSpPr>
          <p:cNvPr id="24" name="Нижний колонтитул 42">
            <a:extLst>
              <a:ext uri="{FF2B5EF4-FFF2-40B4-BE49-F238E27FC236}">
                <a16:creationId xmlns:a16="http://schemas.microsoft.com/office/drawing/2014/main" id="{D24FA11F-0578-ED84-AF07-0CA6E1E7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106851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кач</a:t>
            </a:r>
            <a:r>
              <a:rPr lang="ru-RU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ком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946995"/>
                  </p:ext>
                </p:extLst>
              </p:nvPr>
            </p:nvGraphicFramePr>
            <p:xfrm>
              <a:off x="2803891" y="975937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Скачок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после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Слабые квадрупольные колебания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существенно сокращается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Большая амплитуда квадрупольных колебаний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946995"/>
                  </p:ext>
                </p:extLst>
              </p:nvPr>
            </p:nvGraphicFramePr>
            <p:xfrm>
              <a:off x="2803891" y="975937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2439" r="-141860" b="-9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67742" r="-141860" b="-5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170492" r="-141860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266129" r="-141860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158" t="-266129" r="-493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372131" r="-14186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158" t="-372131" r="-493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64516" r="-141860" b="-1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158" t="-464516" r="-493" b="-1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573770" r="-141860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158" t="-573770" r="-493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374F4F04-855F-876F-2934-97AF2D31920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A90D8E3A-C4C6-7A75-572B-AC5BEDD6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Дата 39">
            <a:extLst>
              <a:ext uri="{FF2B5EF4-FFF2-40B4-BE49-F238E27FC236}">
                <a16:creationId xmlns:a16="http://schemas.microsoft.com/office/drawing/2014/main" id="{0B32B243-43C2-9EC6-9AC0-7AC7273C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4" name="Номер слайда 41">
            <a:extLst>
              <a:ext uri="{FF2B5EF4-FFF2-40B4-BE49-F238E27FC236}">
                <a16:creationId xmlns:a16="http://schemas.microsoft.com/office/drawing/2014/main" id="{AF26B62D-6BD8-1105-C6DC-F85DBF98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36</a:t>
            </a:fld>
            <a:endParaRPr lang="ru-RU" dirty="0"/>
          </a:p>
        </p:txBody>
      </p:sp>
      <p:sp>
        <p:nvSpPr>
          <p:cNvPr id="16" name="Нижний колонтитул 42">
            <a:extLst>
              <a:ext uri="{FF2B5EF4-FFF2-40B4-BE49-F238E27FC236}">
                <a16:creationId xmlns:a16="http://schemas.microsoft.com/office/drawing/2014/main" id="{9C225359-681F-DEBB-276B-ABFE744F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483688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Заключение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225E29-1B7E-80A5-61DB-9721D0BDE533}"/>
              </a:ext>
            </a:extLst>
          </p:cNvPr>
          <p:cNvSpPr txBox="1"/>
          <p:nvPr/>
        </p:nvSpPr>
        <p:spPr>
          <a:xfrm>
            <a:off x="833718" y="1071399"/>
            <a:ext cx="10206317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критической энергии в гармоническом ВЧ как с использованием метода скачка, так и без него, было рассмотрено в сеансе на протонном синхротроне У-70. А также при помощи моделирования продольной динамики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различных импедансов и интенсивностей сгустков.</a:t>
            </a:r>
            <a:b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Показано,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темп ускорения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играет ключевую роль при прохождении критической энергии. Для его увеличения используют метод поднятия критической энергии при помощи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модуляции дисперсионной функции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Что позволяет контролировать продольную длину сгустка в момент прохождения критической энергии.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представляют большой интерес для дальнейшего изучения критической энергии как в гармоническом, так и барьерном ВЧ в коллайдере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ускорения поляризованных протонов.</a:t>
            </a:r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951EF979-E9F7-885B-8089-FD95D1B6D29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67648061-0371-098A-8238-195E26EA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A93A5B0D-B53B-FA2D-8BC6-5E73FDE8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3078469B-92C5-C65A-FBBA-0A02A218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37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6830EE7-05A9-4D88-E551-F0D02E75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04276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Благодарность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290C8C-CDF0-EBC4-FAFD-4A5B55BBABA9}"/>
              </a:ext>
            </a:extLst>
          </p:cNvPr>
          <p:cNvSpPr txBox="1"/>
          <p:nvPr/>
        </p:nvSpPr>
        <p:spPr>
          <a:xfrm>
            <a:off x="918882" y="2417159"/>
            <a:ext cx="1035423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 выражает благодарность директору ИФВЭ Иванову С.В. за возможность участия в сеансе на синхротроне У-70, а также сотрудникам ОУК ИФВЭ Калинину В.А., Пашкову П.Т., Ермолаеву А.Д. за всестороннюю помощь в изучении рассматриваемой задачи.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813CE84F-983B-4A85-ECDF-2E57BBF5674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139CB92B-65D2-D579-5C04-AD5F83B5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8C86C9A7-ACDD-39E4-8180-D3624B1E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1F3A2A2D-5FD7-C34F-07C9-F27EE483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38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A505762-E538-194C-8BDD-F7D9B397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906490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Литература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613017-0E2A-CBD9-7293-AD319CB75C1A}"/>
              </a:ext>
            </a:extLst>
          </p:cNvPr>
          <p:cNvSpPr txBox="1"/>
          <p:nvPr/>
        </p:nvSpPr>
        <p:spPr>
          <a:xfrm>
            <a:off x="904682" y="982453"/>
            <a:ext cx="10370634" cy="5172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Kolokolchikov, S. and Senichev, Y. and Melnikov, A. and Syresin, E.", Acceleration and crossing of transition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investigation using an RF structure of the barrier bucket type in the NICA accelerator complex,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10.1088/1742-6596/2420/1/012001,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JACoW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IPAC2022, WEPOPT004, 2022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J. Wei, 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Space Charge Effect at Transition Energy and the Transfer of R.F. System at Top Energy, BNL—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41667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Lee, Accelerator Physics (Fourth Edition), DOI:10.1142/11111, ISNB: 978-981-327-468-6, 978-981-327-467-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9, World Scientific Publishing Company, 2018.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MADX,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https://mad.web.cern.ch/mad/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K. Y.", Physics of Intensity Dependent Beam Instabilities, U.S. Particle Accelerator School (USPAS 2002), 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FERMILAB-FN-0713, 2002.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	П. Т. Пашков, Измерение индуктивной компоненты продольного импеданса связи У-70 с помощью скачка 	критической энергии – Протвино: ИФВЭ, 2004. – 16 с.: ил. – (ИФВЭ ; 2004-4) . – URL: 	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dbserv.ihep.su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/~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pubs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/prep2004/04-04-k.htm . - Библиогр.:с.16 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	С. А. Черный, Ускорительный комплекс ИФВЭ, ЭЧАЯ 1991, том 22, выпуск 5.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	Пашков, П. Т,</a:t>
            </a: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Основы теории протонного синхротрона: Учеб. пособие для студентов МГУ / П. Т. Пашков. - 	Протвино: Гос. науч. центр Рос. Федерации Ин-т физики высок. энергий, 1999. - 112 с.:- (Государственный 	научный центр Российской Федерации Институт физики высоких энергий (ИФВЭ); 99-42. ОУ У-70).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	BLonD,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https://blond.web.cern.ch/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683689B7-5437-F5F2-8476-0C3F2670567C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94BE414B-A4FC-B99B-0CFC-3FDCC0B8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Дата 39">
            <a:extLst>
              <a:ext uri="{FF2B5EF4-FFF2-40B4-BE49-F238E27FC236}">
                <a16:creationId xmlns:a16="http://schemas.microsoft.com/office/drawing/2014/main" id="{8E749797-01EF-1D3B-7749-151F6736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21" name="Номер слайда 41">
            <a:extLst>
              <a:ext uri="{FF2B5EF4-FFF2-40B4-BE49-F238E27FC236}">
                <a16:creationId xmlns:a16="http://schemas.microsoft.com/office/drawing/2014/main" id="{5F824DCD-7DD8-69FF-A340-024E68D7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39</a:t>
            </a:fld>
            <a:endParaRPr lang="ru-RU" dirty="0"/>
          </a:p>
        </p:txBody>
      </p:sp>
      <p:sp>
        <p:nvSpPr>
          <p:cNvPr id="22" name="Нижний колонтитул 42">
            <a:extLst>
              <a:ext uri="{FF2B5EF4-FFF2-40B4-BE49-F238E27FC236}">
                <a16:creationId xmlns:a16="http://schemas.microsoft.com/office/drawing/2014/main" id="{9CDA1F83-3A84-500E-7D7A-998C6416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31589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Уравнения продольного движения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/>
              <p:nvPr/>
            </p:nvSpPr>
            <p:spPr>
              <a:xfrm>
                <a:off x="433475" y="3411708"/>
                <a:ext cx="4785296" cy="1666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отклонение частицы от референсной,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угловая частота и соответствующее время обращения,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гармоническое число,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амплитуда ВЧ,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фаза равновесной частицы.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" y="3411708"/>
                <a:ext cx="4785296" cy="1666354"/>
              </a:xfrm>
              <a:prstGeom prst="rect">
                <a:avLst/>
              </a:prstGeom>
              <a:blipFill>
                <a:blip r:embed="rId2"/>
                <a:stretch>
                  <a:fillRect l="-1061" t="-5303" r="-1061" b="-5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E9D326-5F93-F83B-E22E-CFDDBDA80601}"/>
              </a:ext>
            </a:extLst>
          </p:cNvPr>
          <p:cNvSpPr txBox="1"/>
          <p:nvPr/>
        </p:nvSpPr>
        <p:spPr>
          <a:xfrm>
            <a:off x="5915783" y="4270834"/>
            <a:ext cx="389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Коэффициент скольжения </a:t>
            </a:r>
            <a:r>
              <a:rPr lang="en-US" dirty="0"/>
              <a:t>(Slip-factor)</a:t>
            </a:r>
            <a:endParaRPr lang="ru-RU" dirty="0"/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AC3D984B-6E2E-5C21-414C-368E95528C2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97306E5A-8182-A775-95E8-3D156B1E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Дата 39">
            <a:extLst>
              <a:ext uri="{FF2B5EF4-FFF2-40B4-BE49-F238E27FC236}">
                <a16:creationId xmlns:a16="http://schemas.microsoft.com/office/drawing/2014/main" id="{EF27041E-CF52-12D0-14FA-A1B1B939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6" name="Номер слайда 41">
            <a:extLst>
              <a:ext uri="{FF2B5EF4-FFF2-40B4-BE49-F238E27FC236}">
                <a16:creationId xmlns:a16="http://schemas.microsoft.com/office/drawing/2014/main" id="{CF14D00A-04C7-5A25-51AA-0328C4C7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4</a:t>
            </a:fld>
            <a:endParaRPr lang="ru-RU" dirty="0"/>
          </a:p>
        </p:txBody>
      </p:sp>
      <p:sp>
        <p:nvSpPr>
          <p:cNvPr id="17" name="Нижний колонтитул 42">
            <a:extLst>
              <a:ext uri="{FF2B5EF4-FFF2-40B4-BE49-F238E27FC236}">
                <a16:creationId xmlns:a16="http://schemas.microsoft.com/office/drawing/2014/main" id="{B42CE867-62E1-051B-CFAA-A451B7FC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2263C-4139-5D22-3E5B-A902D10432AD}"/>
                  </a:ext>
                </a:extLst>
              </p:cNvPr>
              <p:cNvSpPr txBox="1"/>
              <p:nvPr/>
            </p:nvSpPr>
            <p:spPr>
              <a:xfrm>
                <a:off x="433475" y="1835403"/>
                <a:ext cx="4912153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𝑍𝑒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eqArr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2263C-4139-5D22-3E5B-A902D104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" y="1835403"/>
                <a:ext cx="4912153" cy="1231106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BDF6E-6121-92EE-4DDC-D9F0E8BEBCB4}"/>
                  </a:ext>
                </a:extLst>
              </p:cNvPr>
              <p:cNvSpPr txBox="1"/>
              <p:nvPr/>
            </p:nvSpPr>
            <p:spPr>
              <a:xfrm>
                <a:off x="5915783" y="1561848"/>
                <a:ext cx="563890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h𝑉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2BDF6E-6121-92EE-4DDC-D9F0E8BEB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83" y="1561848"/>
                <a:ext cx="5638907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85FEA0-FB3F-2AA1-0064-BB51530002DC}"/>
                  </a:ext>
                </a:extLst>
              </p:cNvPr>
              <p:cNvSpPr txBox="1"/>
              <p:nvPr/>
            </p:nvSpPr>
            <p:spPr>
              <a:xfrm>
                <a:off x="5907437" y="2917591"/>
                <a:ext cx="3268942" cy="81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(3)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85FEA0-FB3F-2AA1-0064-BB5153000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2917591"/>
                <a:ext cx="3268942" cy="819776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40F1DA7-27B6-EF8A-2F74-AFD827E0AC34}"/>
              </a:ext>
            </a:extLst>
          </p:cNvPr>
          <p:cNvSpPr txBox="1"/>
          <p:nvPr/>
        </p:nvSpPr>
        <p:spPr>
          <a:xfrm>
            <a:off x="433475" y="1064828"/>
            <a:ext cx="39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 общем виде для гармонического ВЧ</a:t>
            </a:r>
            <a:r>
              <a:rPr lang="en-US" u="sng" dirty="0"/>
              <a:t>:</a:t>
            </a:r>
            <a:endParaRPr lang="ru-RU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C68DF-3DE2-C39E-4383-118A94F7A9BB}"/>
              </a:ext>
            </a:extLst>
          </p:cNvPr>
          <p:cNvSpPr txBox="1"/>
          <p:nvPr/>
        </p:nvSpPr>
        <p:spPr>
          <a:xfrm>
            <a:off x="5907437" y="1061426"/>
            <a:ext cx="410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1.   </a:t>
            </a:r>
            <a:r>
              <a:rPr lang="ru-RU" u="sng" dirty="0"/>
              <a:t>Малые колебания + адиабатичность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B64F8-9579-A73F-A2F7-432678A148A9}"/>
              </a:ext>
            </a:extLst>
          </p:cNvPr>
          <p:cNvSpPr txBox="1"/>
          <p:nvPr/>
        </p:nvSpPr>
        <p:spPr>
          <a:xfrm>
            <a:off x="5915784" y="2450956"/>
            <a:ext cx="436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2.   </a:t>
            </a:r>
            <a:r>
              <a:rPr lang="ru-RU" u="sng" dirty="0"/>
              <a:t>Малые колебания + НЕадиабатичность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5B6A9-68CC-CECC-7D08-AA8D51D653BE}"/>
              </a:ext>
            </a:extLst>
          </p:cNvPr>
          <p:cNvSpPr txBox="1"/>
          <p:nvPr/>
        </p:nvSpPr>
        <p:spPr>
          <a:xfrm>
            <a:off x="5907437" y="3828811"/>
            <a:ext cx="611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3.   </a:t>
            </a:r>
            <a:r>
              <a:rPr lang="ru-RU" u="sng" dirty="0"/>
              <a:t>Малые колебания + НЕадиабатичность + нелинейность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73555C-A614-F724-89DC-45CCF0FF2744}"/>
                  </a:ext>
                </a:extLst>
              </p:cNvPr>
              <p:cNvSpPr txBox="1"/>
              <p:nvPr/>
            </p:nvSpPr>
            <p:spPr>
              <a:xfrm>
                <a:off x="5907437" y="4689892"/>
                <a:ext cx="5091237" cy="527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73555C-A614-F724-89DC-45CCF0FF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4689892"/>
                <a:ext cx="5091237" cy="527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A2E29F-0B0F-07A5-5813-9DE563453074}"/>
                  </a:ext>
                </a:extLst>
              </p:cNvPr>
              <p:cNvSpPr txBox="1"/>
              <p:nvPr/>
            </p:nvSpPr>
            <p:spPr>
              <a:xfrm>
                <a:off x="5907437" y="5338820"/>
                <a:ext cx="3268942" cy="709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(4)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A2E29F-0B0F-07A5-5813-9DE563453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5338820"/>
                <a:ext cx="3268942" cy="709681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Условие стабильности и адиабатичности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/>
              <p:nvPr/>
            </p:nvSpPr>
            <p:spPr>
              <a:xfrm>
                <a:off x="7531638" y="1699994"/>
                <a:ext cx="18992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38" y="1699994"/>
                <a:ext cx="1899264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994B2D1-9A87-367B-66C8-9E225995BE20}"/>
              </a:ext>
            </a:extLst>
          </p:cNvPr>
          <p:cNvSpPr txBox="1"/>
          <p:nvPr/>
        </p:nvSpPr>
        <p:spPr>
          <a:xfrm>
            <a:off x="1661473" y="1012610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C653FAD9-1429-C796-A3FC-81FA6842EF6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D18EFEBD-097F-A480-B477-1BAA0390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462FCDE7-EB89-2D62-3A55-ADAE7BC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63A5A899-3AE6-2172-276F-AF081A86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5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A4D51C93-21B0-8D69-1C35-E5728D24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D8F90E-87B0-3CC0-3AA4-580CE68DBD1B}"/>
                  </a:ext>
                </a:extLst>
              </p:cNvPr>
              <p:cNvSpPr txBox="1"/>
              <p:nvPr/>
            </p:nvSpPr>
            <p:spPr>
              <a:xfrm>
                <a:off x="1945114" y="4190353"/>
                <a:ext cx="8727453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8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</a:rPr>
                                    <m:t>kin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rad>
                      <m:r>
                        <a:rPr lang="ru-RU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(6)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D8F90E-87B0-3CC0-3AA4-580CE68D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14" y="4190353"/>
                <a:ext cx="8727453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D747E-AE1D-CE47-CEAD-85EBE7028E8E}"/>
                  </a:ext>
                </a:extLst>
              </p:cNvPr>
              <p:cNvSpPr txBox="1"/>
              <p:nvPr/>
            </p:nvSpPr>
            <p:spPr>
              <a:xfrm>
                <a:off x="9662160" y="1546899"/>
                <a:ext cx="1439930" cy="672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D747E-AE1D-CE47-CEAD-85EBE702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160" y="1546899"/>
                <a:ext cx="1439930" cy="672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2CE39F-CBD5-3223-848B-099DF9C4BD1B}"/>
                  </a:ext>
                </a:extLst>
              </p:cNvPr>
              <p:cNvSpPr txBox="1"/>
              <p:nvPr/>
            </p:nvSpPr>
            <p:spPr>
              <a:xfrm>
                <a:off x="3031777" y="2939438"/>
                <a:ext cx="6116444" cy="761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(3)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2CE39F-CBD5-3223-848B-099DF9C4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7" y="2939438"/>
                <a:ext cx="6116444" cy="761683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88BE46C-74D1-5200-4C45-B4E6146DD8B9}"/>
              </a:ext>
            </a:extLst>
          </p:cNvPr>
          <p:cNvSpPr txBox="1"/>
          <p:nvPr/>
        </p:nvSpPr>
        <p:spPr>
          <a:xfrm>
            <a:off x="1661473" y="3784310"/>
            <a:ext cx="265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Огибающая сепаратрисы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15D84-E075-7715-76D4-187E54A9DECA}"/>
                  </a:ext>
                </a:extLst>
              </p:cNvPr>
              <p:cNvSpPr txBox="1"/>
              <p:nvPr/>
            </p:nvSpPr>
            <p:spPr>
              <a:xfrm>
                <a:off x="4136476" y="5229724"/>
                <a:ext cx="3878731" cy="735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bucket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Georgia" panose="02040502050405020303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bucket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(7)</m:t>
                      </m:r>
                    </m:oMath>
                  </m:oMathPara>
                </a14:m>
                <a:endParaRPr lang="ru-RU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15D84-E075-7715-76D4-187E54A9D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76" y="5229724"/>
                <a:ext cx="3878731" cy="735651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75D0AD-6B7C-7723-77F2-03DD6FDFF2BB}"/>
                  </a:ext>
                </a:extLst>
              </p:cNvPr>
              <p:cNvSpPr txBox="1"/>
              <p:nvPr/>
            </p:nvSpPr>
            <p:spPr>
              <a:xfrm>
                <a:off x="1661473" y="1416126"/>
                <a:ext cx="563890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h𝑉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75D0AD-6B7C-7723-77F2-03DD6FDFF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73" y="1416126"/>
                <a:ext cx="5638907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4BB8C1-8F33-40C8-6606-212258AEE4CC}"/>
              </a:ext>
            </a:extLst>
          </p:cNvPr>
          <p:cNvSpPr txBox="1"/>
          <p:nvPr/>
        </p:nvSpPr>
        <p:spPr>
          <a:xfrm>
            <a:off x="1661473" y="2467568"/>
            <a:ext cx="262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адиабатичности</a:t>
            </a:r>
          </a:p>
        </p:txBody>
      </p:sp>
    </p:spTree>
    <p:extLst>
      <p:ext uri="{BB962C8B-B14F-4D97-AF65-F5344CB8AC3E}">
        <p14:creationId xmlns:p14="http://schemas.microsoft.com/office/powerpoint/2010/main" val="150292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Время адиабатичности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/>
              <p:nvPr/>
            </p:nvSpPr>
            <p:spPr>
              <a:xfrm>
                <a:off x="7676685" y="4081987"/>
                <a:ext cx="3677115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h𝑒𝑉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85" y="4081987"/>
                <a:ext cx="3677115" cy="794448"/>
              </a:xfrm>
              <a:prstGeom prst="rect">
                <a:avLst/>
              </a:prstGeom>
              <a:blipFill>
                <a:blip r:embed="rId2"/>
                <a:stretch>
                  <a:fillRect t="-38095" b="-4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472C86-ACF1-4DB5-F740-9C900F8397D5}"/>
              </a:ext>
            </a:extLst>
          </p:cNvPr>
          <p:cNvSpPr txBox="1"/>
          <p:nvPr/>
        </p:nvSpPr>
        <p:spPr>
          <a:xfrm>
            <a:off x="1280869" y="3519638"/>
            <a:ext cx="24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адиабатичности</a:t>
            </a:r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C653FAD9-1429-C796-A3FC-81FA6842EF6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D18EFEBD-097F-A480-B477-1BAA0390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462FCDE7-EB89-2D62-3A55-ADAE7BC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63A5A899-3AE6-2172-276F-AF081A86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6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A4D51C93-21B0-8D69-1C35-E5728D24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4EA2B-6266-1E58-2DAD-39EEC21F5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7" y="1048819"/>
            <a:ext cx="4838700" cy="238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1409D2-E46D-F55D-81F0-2CEFD60CA5E1}"/>
                  </a:ext>
                </a:extLst>
              </p:cNvPr>
              <p:cNvSpPr txBox="1"/>
              <p:nvPr/>
            </p:nvSpPr>
            <p:spPr>
              <a:xfrm>
                <a:off x="1313985" y="4081987"/>
                <a:ext cx="3476225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(8)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1409D2-E46D-F55D-81F0-2CEFD60C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85" y="4081987"/>
                <a:ext cx="3476225" cy="794448"/>
              </a:xfrm>
              <a:prstGeom prst="rect">
                <a:avLst/>
              </a:prstGeom>
              <a:blipFill>
                <a:blip r:embed="rId5"/>
                <a:stretch>
                  <a:fillRect t="-38095" b="-1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149103-7711-E4F0-5A4F-AC81006B420C}"/>
                  </a:ext>
                </a:extLst>
              </p:cNvPr>
              <p:cNvSpPr txBox="1"/>
              <p:nvPr/>
            </p:nvSpPr>
            <p:spPr>
              <a:xfrm>
                <a:off x="1313985" y="5088587"/>
                <a:ext cx="3457613" cy="538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г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де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ru-RU" dirty="0"/>
                  <a:t>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𝑟𝑒𝑠𝑡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149103-7711-E4F0-5A4F-AC81006B4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85" y="5088587"/>
                <a:ext cx="3457613" cy="538417"/>
              </a:xfrm>
              <a:prstGeom prst="rect">
                <a:avLst/>
              </a:prstGeom>
              <a:blipFill>
                <a:blip r:embed="rId6"/>
                <a:stretch>
                  <a:fillRect t="-61364" b="-9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9CDCDF4-E7AA-A4C2-1911-E3621FCD0B65}"/>
              </a:ext>
            </a:extLst>
          </p:cNvPr>
          <p:cNvSpPr txBox="1"/>
          <p:nvPr/>
        </p:nvSpPr>
        <p:spPr>
          <a:xfrm>
            <a:off x="5401649" y="4294545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Альтернативно</a:t>
            </a:r>
          </a:p>
        </p:txBody>
      </p:sp>
    </p:spTree>
    <p:extLst>
      <p:ext uri="{BB962C8B-B14F-4D97-AF65-F5344CB8AC3E}">
        <p14:creationId xmlns:p14="http://schemas.microsoft.com/office/powerpoint/2010/main" val="293977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Время нелинейности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/>
              <p:nvPr/>
            </p:nvSpPr>
            <p:spPr>
              <a:xfrm>
                <a:off x="3581400" y="4869330"/>
                <a:ext cx="4290432" cy="969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𝑛𝑙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869330"/>
                <a:ext cx="4290432" cy="969304"/>
              </a:xfrm>
              <a:prstGeom prst="rect">
                <a:avLst/>
              </a:prstGeom>
              <a:blipFill>
                <a:blip r:embed="rId2"/>
                <a:stretch>
                  <a:fillRect t="-61039" b="-149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15E5F27-E066-22F8-7A29-8D26EB89B7BA}"/>
              </a:ext>
            </a:extLst>
          </p:cNvPr>
          <p:cNvSpPr txBox="1"/>
          <p:nvPr/>
        </p:nvSpPr>
        <p:spPr>
          <a:xfrm>
            <a:off x="2095500" y="4278757"/>
            <a:ext cx="367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Время нелинейности</a:t>
            </a:r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C653FAD9-1429-C796-A3FC-81FA6842EF6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D18EFEBD-097F-A480-B477-1BAA0390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462FCDE7-EB89-2D62-3A55-ADAE7BC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63A5A899-3AE6-2172-276F-AF081A86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7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A4D51C93-21B0-8D69-1C35-E5728D24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BC96F3-B171-BA6F-2762-DBD21AE0B4A6}"/>
                  </a:ext>
                </a:extLst>
              </p:cNvPr>
              <p:cNvSpPr txBox="1"/>
              <p:nvPr/>
            </p:nvSpPr>
            <p:spPr>
              <a:xfrm>
                <a:off x="2095500" y="1110041"/>
                <a:ext cx="1090748" cy="38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BC96F3-B171-BA6F-2762-DBD21AE0B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1110041"/>
                <a:ext cx="1090748" cy="384914"/>
              </a:xfrm>
              <a:prstGeom prst="rect">
                <a:avLst/>
              </a:prstGeom>
              <a:blipFill>
                <a:blip r:embed="rId4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807BBE-0E48-A433-7B91-7973E725AC4B}"/>
                  </a:ext>
                </a:extLst>
              </p:cNvPr>
              <p:cNvSpPr txBox="1"/>
              <p:nvPr/>
            </p:nvSpPr>
            <p:spPr>
              <a:xfrm>
                <a:off x="6385933" y="2406539"/>
                <a:ext cx="3570515" cy="704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807BBE-0E48-A433-7B91-7973E725A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3" y="2406539"/>
                <a:ext cx="3570515" cy="704937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B11F7-DBD3-F582-712C-55A4FD48B36A}"/>
                  </a:ext>
                </a:extLst>
              </p:cNvPr>
              <p:cNvSpPr txBox="1"/>
              <p:nvPr/>
            </p:nvSpPr>
            <p:spPr>
              <a:xfrm>
                <a:off x="6385932" y="1743279"/>
                <a:ext cx="3570515" cy="669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B11F7-DBD3-F582-712C-55A4FD48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2" y="1743279"/>
                <a:ext cx="3570515" cy="669542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97F690-0D54-3E5A-4163-BE8C624BA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1588327"/>
            <a:ext cx="3886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Параметры синхротрона У-70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2570598"/>
                  </p:ext>
                </p:extLst>
              </p:nvPr>
            </p:nvGraphicFramePr>
            <p:xfrm>
              <a:off x="2429484" y="1048820"/>
              <a:ext cx="7333032" cy="504800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439409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893623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1483.699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0.011120</m:t>
                                </m:r>
                              </m:oMath>
                            </m:oMathPara>
                          </a14:m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7.957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Лоренц-фактор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ru-RU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Максимальная</a:t>
                          </a:r>
                          <a:r>
                            <a:rPr lang="en-US" sz="1800" baseline="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800" baseline="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проектная</a:t>
                          </a: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интенсивность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𝑝𝑝𝑝</m:t>
                              </m:r>
                            </m:oMath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Ускоряющая фаза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func>
                                    <m:funcPr>
                                      <m:ctrlPr>
                                        <a:rPr lang="en-US" sz="18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i="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8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oMath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Количество синхротронных осцилляций за оборот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ru-RU" sz="18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29212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Период обращения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мкс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692715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адиабатичности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ad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.218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нелинейности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2.6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0736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Темп ускорения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1/c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42.7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2570598"/>
                  </p:ext>
                </p:extLst>
              </p:nvPr>
            </p:nvGraphicFramePr>
            <p:xfrm>
              <a:off x="2429484" y="1048820"/>
              <a:ext cx="7333032" cy="504800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439409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893623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14815" r="-34965" b="-1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4815" r="-671" b="-1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114815" r="-34965" b="-1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14815" r="-671" b="-1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207143" r="-34965" b="-11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207143" r="-671" b="-11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330769" r="-671" b="-115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414815" r="-34965" b="-10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414815" r="-671" b="-10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514815" r="-34965" b="-9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514815" r="-671" b="-9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614815" r="-34965" b="-8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614815" r="-671" b="-8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714815" r="-34965" b="-7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714815" r="-671" b="-7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129212"/>
                      </a:ext>
                    </a:extLst>
                  </a:tr>
                  <a:tr h="34393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785714" r="-34965" b="-5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ru-RU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692715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953846" r="-34965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953846" r="-671" b="-5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1053846" r="-34965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053846" r="-671" b="-4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153846" r="-671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253846" r="-671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1546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8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408000" r="-671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3017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" t="-1450000" r="-34965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8591" t="-1450000" r="-671" b="-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C653FAD9-1429-C796-A3FC-81FA6842EF6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D18EFEBD-097F-A480-B477-1BAA0390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Дата 39">
            <a:extLst>
              <a:ext uri="{FF2B5EF4-FFF2-40B4-BE49-F238E27FC236}">
                <a16:creationId xmlns:a16="http://schemas.microsoft.com/office/drawing/2014/main" id="{462FCDE7-EB89-2D62-3A55-ADAE7BC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8" name="Номер слайда 41">
            <a:extLst>
              <a:ext uri="{FF2B5EF4-FFF2-40B4-BE49-F238E27FC236}">
                <a16:creationId xmlns:a16="http://schemas.microsoft.com/office/drawing/2014/main" id="{63A5A899-3AE6-2172-276F-AF081A86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8</a:t>
            </a:fld>
            <a:endParaRPr lang="ru-RU" dirty="0"/>
          </a:p>
        </p:txBody>
      </p:sp>
      <p:sp>
        <p:nvSpPr>
          <p:cNvPr id="19" name="Нижний колонтитул 42">
            <a:extLst>
              <a:ext uri="{FF2B5EF4-FFF2-40B4-BE49-F238E27FC236}">
                <a16:creationId xmlns:a16="http://schemas.microsoft.com/office/drawing/2014/main" id="{A4D51C93-21B0-8D69-1C35-E5728D24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60683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без скачка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9576A691-986B-4355-6616-511292DE274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2110FB5E-54A0-73B5-F185-91112E8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Дата 39">
            <a:extLst>
              <a:ext uri="{FF2B5EF4-FFF2-40B4-BE49-F238E27FC236}">
                <a16:creationId xmlns:a16="http://schemas.microsoft.com/office/drawing/2014/main" id="{CF03A546-B3BA-0425-2525-13065F3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092700-94A6-3140-859E-114736F4638D}" type="datetime1">
              <a:rPr lang="ru-RU" smtClean="0"/>
              <a:t>28.03.2024</a:t>
            </a:fld>
            <a:endParaRPr lang="ru-RU"/>
          </a:p>
        </p:txBody>
      </p:sp>
      <p:sp>
        <p:nvSpPr>
          <p:cNvPr id="19" name="Номер слайда 41">
            <a:extLst>
              <a:ext uri="{FF2B5EF4-FFF2-40B4-BE49-F238E27FC236}">
                <a16:creationId xmlns:a16="http://schemas.microsoft.com/office/drawing/2014/main" id="{B1955EFE-912A-450F-DC74-92202A4F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9</a:t>
            </a:fld>
            <a:endParaRPr lang="ru-RU" dirty="0"/>
          </a:p>
        </p:txBody>
      </p:sp>
      <p:sp>
        <p:nvSpPr>
          <p:cNvPr id="20" name="Нижний колонтитул 42">
            <a:extLst>
              <a:ext uri="{FF2B5EF4-FFF2-40B4-BE49-F238E27FC236}">
                <a16:creationId xmlns:a16="http://schemas.microsoft.com/office/drawing/2014/main" id="{F21BE564-81FE-18CC-867D-68164FF4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</a:t>
            </a:r>
            <a:br>
              <a:rPr lang="ru-RU" dirty="0"/>
            </a:br>
            <a:r>
              <a:rPr lang="ru-RU" dirty="0"/>
              <a:t>Москва, 2024 г.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2788</Words>
  <Application>Microsoft Macintosh PowerPoint</Application>
  <PresentationFormat>Широкоэкранный</PresentationFormat>
  <Paragraphs>462</Paragraphs>
  <Slides>39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Georgia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25</cp:revision>
  <dcterms:created xsi:type="dcterms:W3CDTF">2024-02-19T13:56:45Z</dcterms:created>
  <dcterms:modified xsi:type="dcterms:W3CDTF">2024-03-31T18:30:37Z</dcterms:modified>
</cp:coreProperties>
</file>